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6" r:id="rId4"/>
    <p:sldId id="265" r:id="rId5"/>
    <p:sldId id="258" r:id="rId6"/>
    <p:sldId id="260" r:id="rId7"/>
    <p:sldId id="269" r:id="rId8"/>
    <p:sldId id="267" r:id="rId9"/>
    <p:sldId id="262" r:id="rId10"/>
    <p:sldId id="263" r:id="rId11"/>
    <p:sldId id="264" r:id="rId12"/>
    <p:sldId id="270" r:id="rId13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37ED-EC96-4815-8495-21EA846ADA81}" type="datetimeFigureOut">
              <a:rPr lang="hu-HU" smtClean="0"/>
              <a:t>2013.04.16.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4F9D7-C77E-4119-945F-5CA1DFA99A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039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37ED-EC96-4815-8495-21EA846ADA81}" type="datetimeFigureOut">
              <a:rPr lang="hu-HU" smtClean="0"/>
              <a:t>2013.04.16.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4F9D7-C77E-4119-945F-5CA1DFA99A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6180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37ED-EC96-4815-8495-21EA846ADA81}" type="datetimeFigureOut">
              <a:rPr lang="hu-HU" smtClean="0"/>
              <a:t>2013.04.16.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4F9D7-C77E-4119-945F-5CA1DFA99A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43666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37ED-EC96-4815-8495-21EA846ADA81}" type="datetimeFigureOut">
              <a:rPr lang="hu-HU" smtClean="0"/>
              <a:t>2013.04.16.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4F9D7-C77E-4119-945F-5CA1DFA99A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38967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37ED-EC96-4815-8495-21EA846ADA81}" type="datetimeFigureOut">
              <a:rPr lang="hu-HU" smtClean="0"/>
              <a:t>2013.04.16.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4F9D7-C77E-4119-945F-5CA1DFA99A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30615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37ED-EC96-4815-8495-21EA846ADA81}" type="datetimeFigureOut">
              <a:rPr lang="hu-HU" smtClean="0"/>
              <a:t>2013.04.16.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4F9D7-C77E-4119-945F-5CA1DFA99A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93099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37ED-EC96-4815-8495-21EA846ADA81}" type="datetimeFigureOut">
              <a:rPr lang="hu-HU" smtClean="0"/>
              <a:t>2013.04.16.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4F9D7-C77E-4119-945F-5CA1DFA99A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0855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37ED-EC96-4815-8495-21EA846ADA81}" type="datetimeFigureOut">
              <a:rPr lang="hu-HU" smtClean="0"/>
              <a:t>2013.04.16.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4F9D7-C77E-4119-945F-5CA1DFA99A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44761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37ED-EC96-4815-8495-21EA846ADA81}" type="datetimeFigureOut">
              <a:rPr lang="hu-HU" smtClean="0"/>
              <a:t>2013.04.16.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4F9D7-C77E-4119-945F-5CA1DFA99A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43640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37ED-EC96-4815-8495-21EA846ADA81}" type="datetimeFigureOut">
              <a:rPr lang="hu-HU" smtClean="0"/>
              <a:t>2013.04.16.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4F9D7-C77E-4119-945F-5CA1DFA99A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48320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637ED-EC96-4815-8495-21EA846ADA81}" type="datetimeFigureOut">
              <a:rPr lang="hu-HU" smtClean="0"/>
              <a:t>2013.04.16.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4F9D7-C77E-4119-945F-5CA1DFA99A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58067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637ED-EC96-4815-8495-21EA846ADA81}" type="datetimeFigureOut">
              <a:rPr lang="hu-HU" smtClean="0"/>
              <a:t>2013.04.16.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4F9D7-C77E-4119-945F-5CA1DFA99A7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07829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3.bp.blogspot.com/-8BQoa6WtPQE/TxwAtws6nUI/AAAAAAAABY4/KXSAz68wba4/s1600/DSCF9147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971600" y="2204864"/>
            <a:ext cx="6912768" cy="244827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 anchorCtr="1">
            <a:prstTxWarp prst="textChevron">
              <a:avLst>
                <a:gd name="adj" fmla="val 1132"/>
              </a:avLst>
            </a:prstTxWarp>
            <a:normAutofit fontScale="90000"/>
          </a:bodyPr>
          <a:lstStyle/>
          <a:p>
            <a:r>
              <a:rPr lang="hu-HU" sz="4000" dirty="0" smtClean="0"/>
              <a:t/>
            </a:r>
            <a:br>
              <a:rPr lang="hu-HU" sz="4000" dirty="0" smtClean="0"/>
            </a:br>
            <a:r>
              <a:rPr lang="hu-HU" sz="4000" dirty="0" smtClean="0"/>
              <a:t>A KKR, mint  a nem motorizált közösségi közlekedés </a:t>
            </a:r>
            <a:br>
              <a:rPr lang="hu-HU" sz="4000" dirty="0" smtClean="0"/>
            </a:br>
            <a:r>
              <a:rPr lang="hu-HU" sz="4000" dirty="0" smtClean="0"/>
              <a:t>fejlesztésének </a:t>
            </a:r>
            <a:r>
              <a:rPr lang="hu-HU" sz="4000" dirty="0" smtClean="0"/>
              <a:t>eszköze</a:t>
            </a:r>
            <a:br>
              <a:rPr lang="hu-HU" sz="4000" dirty="0" smtClean="0"/>
            </a:br>
            <a:r>
              <a:rPr lang="hu-HU" sz="4000" dirty="0"/>
              <a:t/>
            </a:r>
            <a:br>
              <a:rPr lang="hu-HU" sz="4000" dirty="0"/>
            </a:br>
            <a:r>
              <a:rPr lang="hu-HU" sz="4000" dirty="0" smtClean="0"/>
              <a:t>Veszprém</a:t>
            </a:r>
            <a:br>
              <a:rPr lang="hu-HU" sz="4000" dirty="0" smtClean="0"/>
            </a:br>
            <a:r>
              <a:rPr lang="hu-HU" sz="4000" dirty="0" smtClean="0"/>
              <a:t>2013 április 16-17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pic>
        <p:nvPicPr>
          <p:cNvPr id="1026" name="Picture 2" descr="https://fbcdn-sphotos-a-a.akamaihd.net/hphotos-ak-ash3/48088_581677181856720_66843983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" y="-5858"/>
            <a:ext cx="9144000" cy="1706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37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1556792"/>
            <a:ext cx="6108964" cy="63408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hu-HU" dirty="0" err="1" smtClean="0"/>
              <a:t>Exogén</a:t>
            </a:r>
            <a:r>
              <a:rPr lang="hu-HU" dirty="0" smtClean="0"/>
              <a:t> tényezők: éghajlat</a:t>
            </a:r>
            <a:endParaRPr lang="hu-H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69635"/>
            <a:ext cx="6552728" cy="373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zövegdoboz 6"/>
          <p:cNvSpPr txBox="1"/>
          <p:nvPr/>
        </p:nvSpPr>
        <p:spPr>
          <a:xfrm>
            <a:off x="8007170" y="6203985"/>
            <a:ext cx="14825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 smtClean="0"/>
              <a:t>Forrás:OBIS</a:t>
            </a:r>
            <a:endParaRPr lang="hu-HU" sz="1100" dirty="0"/>
          </a:p>
        </p:txBody>
      </p:sp>
      <p:pic>
        <p:nvPicPr>
          <p:cNvPr id="5" name="Picture 2" descr="https://fbcdn-sphotos-a-a.akamaihd.net/hphotos-ak-ash3/48088_581677181856720_668439835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" y="-5858"/>
            <a:ext cx="9144000" cy="1418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94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2"/>
          <p:cNvSpPr>
            <a:spLocks noGrp="1"/>
          </p:cNvSpPr>
          <p:nvPr>
            <p:ph type="title"/>
          </p:nvPr>
        </p:nvSpPr>
        <p:spPr>
          <a:xfrm>
            <a:off x="9097" y="1196752"/>
            <a:ext cx="9144000" cy="566124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marL="457200" indent="-6350" algn="l">
              <a:buFont typeface="Arial" pitchFamily="34" charset="0"/>
              <a:buChar char="•"/>
            </a:pPr>
            <a:r>
              <a:rPr lang="hu-HU" sz="2700" dirty="0" smtClean="0"/>
              <a:t/>
            </a:r>
            <a:br>
              <a:rPr lang="hu-HU" sz="2700" dirty="0" smtClean="0"/>
            </a:br>
            <a:r>
              <a:rPr lang="hu-HU" sz="2700" dirty="0"/>
              <a:t/>
            </a:r>
            <a:br>
              <a:rPr lang="hu-HU" sz="2700" dirty="0"/>
            </a:br>
            <a:r>
              <a:rPr lang="hu-HU" sz="2700" dirty="0" smtClean="0"/>
              <a:t/>
            </a:r>
            <a:br>
              <a:rPr lang="hu-HU" sz="2700" dirty="0" smtClean="0"/>
            </a:br>
            <a:r>
              <a:rPr lang="hu-HU" sz="2700" dirty="0" smtClean="0"/>
              <a:t>összegzés:</a:t>
            </a:r>
            <a:br>
              <a:rPr lang="hu-HU" sz="2700" dirty="0" smtClean="0"/>
            </a:br>
            <a:r>
              <a:rPr lang="hu-HU" sz="2700" dirty="0" smtClean="0"/>
              <a:t/>
            </a:r>
            <a:br>
              <a:rPr lang="hu-HU" sz="2700" dirty="0" smtClean="0"/>
            </a:br>
            <a:r>
              <a:rPr lang="hu-HU" sz="2700" dirty="0" smtClean="0"/>
              <a:t>- 	alapvető kerékpáros infrastruktúra és karbantartás (pl. hókotrás)</a:t>
            </a:r>
            <a:br>
              <a:rPr lang="hu-HU" sz="2700" dirty="0" smtClean="0"/>
            </a:br>
            <a:r>
              <a:rPr lang="hu-HU" sz="2700" dirty="0" smtClean="0"/>
              <a:t>- 	már meglévő kerékpáros kultúra</a:t>
            </a:r>
            <a:br>
              <a:rPr lang="hu-HU" sz="2700" dirty="0" smtClean="0"/>
            </a:br>
            <a:r>
              <a:rPr lang="hu-HU" sz="2700" dirty="0" smtClean="0"/>
              <a:t>- 	a KKR integrálása a közlekedéspolitikába</a:t>
            </a:r>
            <a:br>
              <a:rPr lang="hu-HU" sz="2700" dirty="0" smtClean="0"/>
            </a:br>
            <a:r>
              <a:rPr lang="hu-HU" sz="2700" dirty="0" smtClean="0"/>
              <a:t>- 	hozzáférhetőség (térben/időben): kerékpárszám, állomás, 	nyitvatartási idő, szezonális elérhetőség stb.</a:t>
            </a:r>
            <a:br>
              <a:rPr lang="hu-HU" sz="2700" dirty="0" smtClean="0"/>
            </a:br>
            <a:r>
              <a:rPr lang="hu-HU" sz="2700" dirty="0" smtClean="0"/>
              <a:t>- 	könnyen felismerhető állomás és kerékpár design</a:t>
            </a:r>
            <a:br>
              <a:rPr lang="hu-HU" sz="2700" dirty="0" smtClean="0"/>
            </a:br>
            <a:r>
              <a:rPr lang="hu-HU" sz="2700" dirty="0" smtClean="0"/>
              <a:t>- 	alacsony lopás és vandalizmus mutató</a:t>
            </a:r>
            <a:br>
              <a:rPr lang="hu-HU" sz="2700" dirty="0" smtClean="0"/>
            </a:br>
            <a:r>
              <a:rPr lang="hu-HU" sz="2700" dirty="0" smtClean="0"/>
              <a:t>- 	alacsony </a:t>
            </a:r>
            <a:r>
              <a:rPr lang="hu-HU" sz="2700" smtClean="0"/>
              <a:t>összköltség (kerékpár/utazás)</a:t>
            </a:r>
            <a:r>
              <a:rPr lang="hu-HU" sz="2700" dirty="0" smtClean="0"/>
              <a:t/>
            </a:r>
            <a:br>
              <a:rPr lang="hu-HU" sz="2700" dirty="0" smtClean="0"/>
            </a:br>
            <a:r>
              <a:rPr lang="hu-HU" sz="2700" dirty="0" smtClean="0"/>
              <a:t>- 	fenntartható pénzügyi finanszírozás</a:t>
            </a:r>
            <a:br>
              <a:rPr lang="hu-HU" sz="2700" dirty="0" smtClean="0"/>
            </a:br>
            <a:r>
              <a:rPr lang="hu-HU" sz="2700" dirty="0" smtClean="0"/>
              <a:t>- 	a közösségi közlekedés és a KKR integrációja, szinergiahatás</a:t>
            </a:r>
            <a:br>
              <a:rPr lang="hu-HU" sz="2700" dirty="0" smtClean="0"/>
            </a:br>
            <a:r>
              <a:rPr lang="hu-HU" sz="2700" dirty="0" smtClean="0"/>
              <a:t>- 	rugalmas és környezetbarát újraelosztás</a:t>
            </a:r>
            <a:br>
              <a:rPr lang="hu-HU" sz="2700" dirty="0" smtClean="0"/>
            </a:b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sp>
        <p:nvSpPr>
          <p:cNvPr id="4" name="Szövegdoboz 3"/>
          <p:cNvSpPr txBox="1"/>
          <p:nvPr/>
        </p:nvSpPr>
        <p:spPr>
          <a:xfrm>
            <a:off x="7524328" y="6388651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 smtClean="0"/>
              <a:t>Forrás:OBIS</a:t>
            </a:r>
            <a:endParaRPr lang="hu-HU" sz="1100" dirty="0"/>
          </a:p>
        </p:txBody>
      </p:sp>
      <p:pic>
        <p:nvPicPr>
          <p:cNvPr id="5" name="Picture 2" descr="https://fbcdn-sphotos-a-a.akamaihd.net/hphotos-ak-ash3/48088_581677181856720_66843983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" y="-5858"/>
            <a:ext cx="9144000" cy="1202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38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09600" y="2847110"/>
            <a:ext cx="7859216" cy="892696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hu-HU" dirty="0" smtClean="0"/>
              <a:t>Köszönöm megtisztelő figyelmüket! </a:t>
            </a:r>
            <a:endParaRPr lang="hu-HU" dirty="0"/>
          </a:p>
        </p:txBody>
      </p:sp>
      <p:pic>
        <p:nvPicPr>
          <p:cNvPr id="4" name="Picture 2" descr="https://fbcdn-sphotos-a-a.akamaihd.net/hphotos-ak-ash3/48088_581677181856720_66843983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" y="-5858"/>
            <a:ext cx="9144000" cy="1418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75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95936" y="3356992"/>
            <a:ext cx="3888432" cy="189669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hu-HU" sz="2800" dirty="0"/>
              <a:t>e</a:t>
            </a:r>
            <a:r>
              <a:rPr lang="hu-HU" sz="2800" dirty="0" smtClean="0"/>
              <a:t>volúció</a:t>
            </a:r>
            <a:br>
              <a:rPr lang="hu-HU" sz="2800" dirty="0" smtClean="0"/>
            </a:br>
            <a:r>
              <a:rPr lang="hu-HU" sz="2800" dirty="0" smtClean="0"/>
              <a:t>a városi mobilitásban</a:t>
            </a:r>
            <a:br>
              <a:rPr lang="hu-HU" sz="2800" dirty="0" smtClean="0"/>
            </a:b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>a kerékpározás reneszánsza</a:t>
            </a:r>
            <a:endParaRPr lang="hu-HU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9" b="8705"/>
          <a:stretch/>
        </p:blipFill>
        <p:spPr bwMode="auto">
          <a:xfrm>
            <a:off x="3851920" y="366101"/>
            <a:ext cx="2448272" cy="2535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D:\2013\EMH\konferencia_veszprem\Kuruma_zukushi_sustainable_transport_wikiped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6101"/>
            <a:ext cx="3528392" cy="5493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zövegdoboz 2"/>
          <p:cNvSpPr txBox="1"/>
          <p:nvPr/>
        </p:nvSpPr>
        <p:spPr>
          <a:xfrm>
            <a:off x="7380312" y="6120858"/>
            <a:ext cx="2664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 smtClean="0"/>
              <a:t>Forrás:OBIS, </a:t>
            </a:r>
            <a:r>
              <a:rPr lang="hu-HU" sz="1100" dirty="0" err="1" smtClean="0"/>
              <a:t>wikipeia</a:t>
            </a:r>
            <a:endParaRPr lang="hu-HU" sz="11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68092"/>
            <a:ext cx="2581373" cy="2535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84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6297" y="1700808"/>
            <a:ext cx="8229600" cy="4525963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hu-HU" dirty="0"/>
              <a:t>Összekapcsolható-e a nem motorizált közlekedés és a közösségi közlekedés fejlesztése? </a:t>
            </a:r>
          </a:p>
          <a:p>
            <a:r>
              <a:rPr lang="hu-HU" dirty="0"/>
              <a:t>Lehet-e a kerékpár közösségi közlekedési eszköz?</a:t>
            </a:r>
          </a:p>
          <a:p>
            <a:r>
              <a:rPr lang="hu-HU" dirty="0"/>
              <a:t>Milyen tényezők befolyásolják a KKR </a:t>
            </a:r>
            <a:r>
              <a:rPr lang="hu-HU" dirty="0" smtClean="0"/>
              <a:t>telepítését?</a:t>
            </a:r>
            <a:endParaRPr lang="hu-HU" dirty="0"/>
          </a:p>
          <a:p>
            <a:endParaRPr lang="hu-HU" dirty="0"/>
          </a:p>
        </p:txBody>
      </p:sp>
      <p:pic>
        <p:nvPicPr>
          <p:cNvPr id="4" name="Picture 2" descr="https://fbcdn-sphotos-a-a.akamaihd.net/hphotos-ak-ash3/48088_581677181856720_66843983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" y="-5858"/>
            <a:ext cx="9144000" cy="1418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73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1520" y="3827530"/>
            <a:ext cx="2442711" cy="2458469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hu-H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 kell hozzá?</a:t>
            </a:r>
            <a:br>
              <a:rPr lang="hu-H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sz="2400" dirty="0" smtClean="0"/>
              <a:t>kerékpár</a:t>
            </a:r>
            <a:br>
              <a:rPr lang="hu-HU" sz="2400" dirty="0" smtClean="0"/>
            </a:br>
            <a:r>
              <a:rPr lang="hu-HU" sz="2400" dirty="0" smtClean="0"/>
              <a:t>kerékpáros</a:t>
            </a:r>
            <a:br>
              <a:rPr lang="hu-HU" sz="2400" dirty="0" smtClean="0"/>
            </a:br>
            <a:r>
              <a:rPr lang="hu-HU" sz="2400" dirty="0" smtClean="0"/>
              <a:t>infrastruktúra</a:t>
            </a:r>
            <a:br>
              <a:rPr lang="hu-HU" sz="2400" dirty="0" smtClean="0"/>
            </a:br>
            <a:r>
              <a:rPr lang="hu-HU" sz="2400" dirty="0" smtClean="0"/>
              <a:t>közlekedési kultúra</a:t>
            </a:r>
            <a:br>
              <a:rPr lang="hu-HU" sz="2400" dirty="0" smtClean="0"/>
            </a:br>
            <a:r>
              <a:rPr lang="hu-HU" sz="2400" dirty="0" smtClean="0"/>
              <a:t>+</a:t>
            </a:r>
            <a:br>
              <a:rPr lang="hu-HU" sz="2400" dirty="0" smtClean="0"/>
            </a:br>
            <a:r>
              <a:rPr lang="hu-HU" sz="2400" dirty="0" smtClean="0"/>
              <a:t>rendszerszemlélet</a:t>
            </a:r>
            <a:endParaRPr lang="hu-HU" sz="2400" dirty="0"/>
          </a:p>
        </p:txBody>
      </p:sp>
      <p:pic>
        <p:nvPicPr>
          <p:cNvPr id="4" name="Tartalom helye 3" descr="http://3.bp.blogspot.com/-8BQoa6WtPQE/TxwAtws6nUI/AAAAAAAABY4/KXSAz68wba4/s400/DSCF9147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2952328" cy="2841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Kép 4" descr="http://twitpic.com/show/full/c8qoee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3" y="260649"/>
            <a:ext cx="2778327" cy="2841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ép 5" descr="http://twitpic.com/show/full/c182go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60647"/>
            <a:ext cx="2597849" cy="2841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Kép 6" descr="http://4.bp.blogspot.com/_CShv5cqjYSk/S7LQqvK40OI/AAAAAAAAA9Y/dr_I-D9jBuM/s1600/eneloop100316-1-01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320" y="3501008"/>
            <a:ext cx="5628128" cy="280831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zövegdoboz 7"/>
          <p:cNvSpPr txBox="1"/>
          <p:nvPr/>
        </p:nvSpPr>
        <p:spPr>
          <a:xfrm>
            <a:off x="5004048" y="6388651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Forrás: </a:t>
            </a:r>
            <a:r>
              <a:rPr lang="hu-HU" dirty="0" err="1" smtClean="0"/>
              <a:t>tokyobike</a:t>
            </a:r>
            <a:r>
              <a:rPr lang="hu-HU" dirty="0" smtClean="0"/>
              <a:t>, </a:t>
            </a:r>
            <a:r>
              <a:rPr lang="hu-HU" dirty="0" err="1" smtClean="0"/>
              <a:t>shanghaidaily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1742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76269" y="188640"/>
            <a:ext cx="6995120" cy="706090"/>
          </a:xfrm>
        </p:spPr>
        <p:txBody>
          <a:bodyPr>
            <a:normAutofit fontScale="90000"/>
          </a:bodyPr>
          <a:lstStyle/>
          <a:p>
            <a:r>
              <a:rPr lang="hu-HU" dirty="0" err="1"/>
              <a:t>Exogén</a:t>
            </a:r>
            <a:r>
              <a:rPr lang="hu-HU" dirty="0"/>
              <a:t> és endogén tényezők</a:t>
            </a:r>
          </a:p>
        </p:txBody>
      </p:sp>
      <p:sp>
        <p:nvSpPr>
          <p:cNvPr id="8" name="Szövegdoboz 7"/>
          <p:cNvSpPr txBox="1"/>
          <p:nvPr/>
        </p:nvSpPr>
        <p:spPr>
          <a:xfrm>
            <a:off x="611560" y="3851243"/>
            <a:ext cx="4032448" cy="258532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solidFill>
                  <a:srgbClr val="FF0000"/>
                </a:solidFill>
              </a:rPr>
              <a:t>Endogén tényezők</a:t>
            </a:r>
          </a:p>
          <a:p>
            <a:r>
              <a:rPr lang="hu-H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Fizikai háttér</a:t>
            </a:r>
          </a:p>
          <a:p>
            <a:pPr lvl="1"/>
            <a:r>
              <a:rPr lang="hu-HU" dirty="0" smtClean="0"/>
              <a:t>Hardver &amp; technológia</a:t>
            </a:r>
          </a:p>
          <a:p>
            <a:pPr lvl="1"/>
            <a:r>
              <a:rPr lang="hu-HU" dirty="0" smtClean="0"/>
              <a:t>Szolgáltatástervezési koncepció</a:t>
            </a:r>
          </a:p>
          <a:p>
            <a:r>
              <a:rPr lang="hu-H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Intézményi háttér</a:t>
            </a:r>
          </a:p>
          <a:p>
            <a:pPr lvl="1"/>
            <a:r>
              <a:rPr lang="hu-HU" dirty="0" smtClean="0"/>
              <a:t>Szolgáltatás típus</a:t>
            </a:r>
          </a:p>
          <a:p>
            <a:pPr lvl="1"/>
            <a:r>
              <a:rPr lang="hu-HU" dirty="0" smtClean="0"/>
              <a:t>Szerződések és tulajdonjog</a:t>
            </a:r>
          </a:p>
          <a:p>
            <a:pPr lvl="1"/>
            <a:r>
              <a:rPr lang="hu-HU" dirty="0" smtClean="0"/>
              <a:t>Pénzügyi eszközök</a:t>
            </a:r>
          </a:p>
          <a:p>
            <a:pPr lvl="1" algn="just"/>
            <a:r>
              <a:rPr lang="hu-HU" dirty="0" smtClean="0"/>
              <a:t>Munkahely-teremtési lehetőségek</a:t>
            </a:r>
            <a:endParaRPr lang="hu-HU" dirty="0"/>
          </a:p>
        </p:txBody>
      </p:sp>
      <p:sp>
        <p:nvSpPr>
          <p:cNvPr id="9" name="Szövegdoboz 8"/>
          <p:cNvSpPr txBox="1"/>
          <p:nvPr/>
        </p:nvSpPr>
        <p:spPr>
          <a:xfrm>
            <a:off x="4427984" y="1125285"/>
            <a:ext cx="4125670" cy="258532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hu-HU" b="1" dirty="0" err="1" smtClean="0">
                <a:solidFill>
                  <a:srgbClr val="FF0000"/>
                </a:solidFill>
              </a:rPr>
              <a:t>Exogén</a:t>
            </a:r>
            <a:r>
              <a:rPr lang="hu-HU" b="1" dirty="0" smtClean="0">
                <a:solidFill>
                  <a:srgbClr val="FF0000"/>
                </a:solidFill>
              </a:rPr>
              <a:t> tényezők</a:t>
            </a:r>
          </a:p>
          <a:p>
            <a:r>
              <a:rPr lang="hu-HU" dirty="0" smtClean="0"/>
              <a:t>Városméret</a:t>
            </a:r>
          </a:p>
          <a:p>
            <a:r>
              <a:rPr lang="hu-HU" dirty="0" smtClean="0"/>
              <a:t>Éghajlat</a:t>
            </a:r>
          </a:p>
          <a:p>
            <a:r>
              <a:rPr lang="hu-HU" dirty="0" smtClean="0"/>
              <a:t>Mobilitás</a:t>
            </a:r>
          </a:p>
          <a:p>
            <a:r>
              <a:rPr lang="hu-HU" dirty="0" smtClean="0"/>
              <a:t>Népsűrűség</a:t>
            </a:r>
          </a:p>
          <a:p>
            <a:r>
              <a:rPr lang="hu-HU" dirty="0" smtClean="0"/>
              <a:t>Demográfiai jellemzők</a:t>
            </a:r>
          </a:p>
          <a:p>
            <a:r>
              <a:rPr lang="hu-HU" dirty="0" smtClean="0"/>
              <a:t>Gazdasági, költségvetési tényezők</a:t>
            </a:r>
          </a:p>
          <a:p>
            <a:r>
              <a:rPr lang="hu-HU" dirty="0" smtClean="0"/>
              <a:t>Földrajzi és topográfiai tényezők</a:t>
            </a:r>
          </a:p>
          <a:p>
            <a:r>
              <a:rPr lang="hu-HU" dirty="0" smtClean="0"/>
              <a:t>Infrastruktúra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3672408" cy="265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zövegdoboz 6"/>
          <p:cNvSpPr txBox="1"/>
          <p:nvPr/>
        </p:nvSpPr>
        <p:spPr>
          <a:xfrm>
            <a:off x="7071066" y="6203985"/>
            <a:ext cx="14825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 smtClean="0"/>
              <a:t>Forrás:OBIS</a:t>
            </a:r>
            <a:endParaRPr lang="hu-HU" sz="1100" dirty="0"/>
          </a:p>
        </p:txBody>
      </p:sp>
    </p:spTree>
    <p:extLst>
      <p:ext uri="{BB962C8B-B14F-4D97-AF65-F5344CB8AC3E}">
        <p14:creationId xmlns:p14="http://schemas.microsoft.com/office/powerpoint/2010/main" val="409473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2758209" cy="2774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5" y="932397"/>
            <a:ext cx="2214979" cy="2926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932397"/>
            <a:ext cx="2109307" cy="2774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20038"/>
            <a:ext cx="1834480" cy="27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zövegdoboz 8"/>
          <p:cNvSpPr txBox="1"/>
          <p:nvPr/>
        </p:nvSpPr>
        <p:spPr>
          <a:xfrm>
            <a:off x="6876256" y="6419762"/>
            <a:ext cx="21094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 smtClean="0"/>
              <a:t>Forrás:OBIS, </a:t>
            </a:r>
            <a:r>
              <a:rPr lang="hu-HU" sz="1100" dirty="0" err="1" smtClean="0"/>
              <a:t>shanghaidaily</a:t>
            </a:r>
            <a:endParaRPr lang="hu-HU" sz="11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149080"/>
            <a:ext cx="3888432" cy="2122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ím 1"/>
          <p:cNvSpPr txBox="1">
            <a:spLocks noGrp="1"/>
          </p:cNvSpPr>
          <p:nvPr>
            <p:ph type="title"/>
          </p:nvPr>
        </p:nvSpPr>
        <p:spPr>
          <a:xfrm>
            <a:off x="2123728" y="274639"/>
            <a:ext cx="4176464" cy="49006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800" dirty="0" smtClean="0"/>
              <a:t>Endogén tényezők: szoftverfunkciók</a:t>
            </a:r>
            <a:endParaRPr lang="hu-HU" sz="1800" dirty="0"/>
          </a:p>
        </p:txBody>
      </p:sp>
    </p:spTree>
    <p:extLst>
      <p:ext uri="{BB962C8B-B14F-4D97-AF65-F5344CB8AC3E}">
        <p14:creationId xmlns:p14="http://schemas.microsoft.com/office/powerpoint/2010/main" val="11441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89" y="3068960"/>
            <a:ext cx="8217971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ím 1"/>
          <p:cNvSpPr txBox="1">
            <a:spLocks/>
          </p:cNvSpPr>
          <p:nvPr/>
        </p:nvSpPr>
        <p:spPr>
          <a:xfrm>
            <a:off x="2051720" y="1700808"/>
            <a:ext cx="5132472" cy="10801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sz="1800" dirty="0" smtClean="0"/>
              <a:t>Endogén tényezők: Szolgáltatás-tervezési koncepció:</a:t>
            </a:r>
            <a:br>
              <a:rPr lang="hu-HU" sz="1800" dirty="0" smtClean="0"/>
            </a:br>
            <a:r>
              <a:rPr lang="hu-HU" sz="1800" dirty="0" smtClean="0"/>
              <a:t>célcsoportok és úti célok</a:t>
            </a:r>
            <a:endParaRPr lang="hu-HU" sz="1800" dirty="0"/>
          </a:p>
        </p:txBody>
      </p:sp>
      <p:pic>
        <p:nvPicPr>
          <p:cNvPr id="4" name="Picture 2" descr="https://fbcdn-sphotos-a-a.akamaihd.net/hphotos-ak-ash3/48088_581677181856720_668439835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" y="-5858"/>
            <a:ext cx="9144000" cy="1418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03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482" y="476672"/>
            <a:ext cx="1368152" cy="208823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hu-HU" sz="2400" dirty="0" smtClean="0"/>
              <a:t>Endogén tényezők</a:t>
            </a:r>
            <a:endParaRPr lang="hu-HU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574" y="93273"/>
            <a:ext cx="7560562" cy="6204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zövegdoboz 4"/>
          <p:cNvSpPr txBox="1"/>
          <p:nvPr/>
        </p:nvSpPr>
        <p:spPr>
          <a:xfrm>
            <a:off x="7625096" y="6408582"/>
            <a:ext cx="14825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 smtClean="0"/>
              <a:t>Forrás:OBIS</a:t>
            </a:r>
            <a:endParaRPr lang="hu-HU" sz="1100" dirty="0"/>
          </a:p>
        </p:txBody>
      </p:sp>
      <p:sp>
        <p:nvSpPr>
          <p:cNvPr id="8" name="Ív 7"/>
          <p:cNvSpPr/>
          <p:nvPr/>
        </p:nvSpPr>
        <p:spPr>
          <a:xfrm>
            <a:off x="3635896" y="4923460"/>
            <a:ext cx="1872208" cy="1715355"/>
          </a:xfrm>
          <a:prstGeom prst="arc">
            <a:avLst>
              <a:gd name="adj1" fmla="val 33985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Ív 14"/>
          <p:cNvSpPr/>
          <p:nvPr/>
        </p:nvSpPr>
        <p:spPr>
          <a:xfrm>
            <a:off x="1331640" y="4923459"/>
            <a:ext cx="1872208" cy="1715355"/>
          </a:xfrm>
          <a:prstGeom prst="arc">
            <a:avLst>
              <a:gd name="adj1" fmla="val 33985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Ív 6"/>
          <p:cNvSpPr/>
          <p:nvPr/>
        </p:nvSpPr>
        <p:spPr>
          <a:xfrm>
            <a:off x="1331640" y="692696"/>
            <a:ext cx="1872208" cy="1715355"/>
          </a:xfrm>
          <a:prstGeom prst="arc">
            <a:avLst>
              <a:gd name="adj1" fmla="val 33985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Ív 8"/>
          <p:cNvSpPr/>
          <p:nvPr/>
        </p:nvSpPr>
        <p:spPr>
          <a:xfrm>
            <a:off x="1331640" y="2132856"/>
            <a:ext cx="1872208" cy="1715355"/>
          </a:xfrm>
          <a:prstGeom prst="arc">
            <a:avLst>
              <a:gd name="adj1" fmla="val 33985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Ív 10"/>
          <p:cNvSpPr/>
          <p:nvPr/>
        </p:nvSpPr>
        <p:spPr>
          <a:xfrm>
            <a:off x="3431647" y="692695"/>
            <a:ext cx="1872208" cy="1715355"/>
          </a:xfrm>
          <a:prstGeom prst="arc">
            <a:avLst>
              <a:gd name="adj1" fmla="val 33985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Ív 11"/>
          <p:cNvSpPr/>
          <p:nvPr/>
        </p:nvSpPr>
        <p:spPr>
          <a:xfrm>
            <a:off x="6876256" y="2993021"/>
            <a:ext cx="1872208" cy="1715355"/>
          </a:xfrm>
          <a:prstGeom prst="arc">
            <a:avLst>
              <a:gd name="adj1" fmla="val 33985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Ív 12"/>
          <p:cNvSpPr/>
          <p:nvPr/>
        </p:nvSpPr>
        <p:spPr>
          <a:xfrm>
            <a:off x="6884105" y="684996"/>
            <a:ext cx="1872208" cy="1715355"/>
          </a:xfrm>
          <a:prstGeom prst="arc">
            <a:avLst>
              <a:gd name="adj1" fmla="val 339854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7324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49006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hu-HU" sz="3200" dirty="0" err="1" smtClean="0"/>
              <a:t>Exogén</a:t>
            </a:r>
            <a:r>
              <a:rPr lang="hu-HU" sz="3200" dirty="0" smtClean="0"/>
              <a:t> tényezők: városméret és modalitás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523935" y="4990134"/>
            <a:ext cx="2304256" cy="841126"/>
          </a:xfrm>
        </p:spPr>
        <p:txBody>
          <a:bodyPr>
            <a:normAutofit fontScale="475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hu-HU" sz="3200" dirty="0"/>
              <a:t>&gt; 500.000</a:t>
            </a:r>
          </a:p>
          <a:p>
            <a:r>
              <a:rPr lang="hu-HU" dirty="0"/>
              <a:t>100.000 – </a:t>
            </a:r>
            <a:r>
              <a:rPr lang="hu-HU" dirty="0" smtClean="0"/>
              <a:t>500.000</a:t>
            </a:r>
          </a:p>
          <a:p>
            <a:r>
              <a:rPr lang="hu-HU" dirty="0" smtClean="0"/>
              <a:t>20.000 – 100.000</a:t>
            </a:r>
            <a:endParaRPr lang="hu-H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63" y="771066"/>
            <a:ext cx="4296241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24744"/>
            <a:ext cx="3102614" cy="326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03" y="4209125"/>
            <a:ext cx="2508461" cy="2403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zövegdoboz 6"/>
          <p:cNvSpPr txBox="1"/>
          <p:nvPr/>
        </p:nvSpPr>
        <p:spPr>
          <a:xfrm>
            <a:off x="7071066" y="6203985"/>
            <a:ext cx="14825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100" dirty="0" smtClean="0"/>
              <a:t>Forrás:OBIS</a:t>
            </a:r>
            <a:endParaRPr lang="hu-HU" sz="11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744" y="4174677"/>
            <a:ext cx="2376264" cy="2169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407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121</Words>
  <Application>Microsoft Office PowerPoint</Application>
  <PresentationFormat>Diavetítés a képernyőre (4:3 oldalarány)</PresentationFormat>
  <Paragraphs>43</Paragraphs>
  <Slides>12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12</vt:i4>
      </vt:variant>
    </vt:vector>
  </HeadingPairs>
  <TitlesOfParts>
    <vt:vector size="13" baseType="lpstr">
      <vt:lpstr>Office-téma</vt:lpstr>
      <vt:lpstr> A KKR, mint  a nem motorizált közösségi közlekedés  fejlesztésének eszköze  Veszprém 2013 április 16-17 </vt:lpstr>
      <vt:lpstr>evolúció a városi mobilitásban  a kerékpározás reneszánsza</vt:lpstr>
      <vt:lpstr>PowerPoint bemutató</vt:lpstr>
      <vt:lpstr>Mi kell hozzá? kerékpár kerékpáros infrastruktúra közlekedési kultúra + rendszerszemlélet</vt:lpstr>
      <vt:lpstr>Exogén és endogén tényezők</vt:lpstr>
      <vt:lpstr>Endogén tényezők: szoftverfunkciók</vt:lpstr>
      <vt:lpstr>PowerPoint bemutató</vt:lpstr>
      <vt:lpstr>Endogén tényezők</vt:lpstr>
      <vt:lpstr>Exogén tényezők: városméret és modalitás</vt:lpstr>
      <vt:lpstr>Exogén tényezők: éghajlat</vt:lpstr>
      <vt:lpstr>   összegzés:  -  alapvető kerékpáros infrastruktúra és karbantartás (pl. hókotrás) -  már meglévő kerékpáros kultúra -  a KKR integrálása a közlekedéspolitikába -  hozzáférhetőség (térben/időben): kerékpárszám, állomás,  nyitvatartási idő, szezonális elérhetőség stb. -  könnyen felismerhető állomás és kerékpár design -  alacsony lopás és vandalizmus mutató -  alacsony összköltség (kerékpár/utazás) -  fenntartható pénzügyi finanszírozás -  a közösségi közlekedés és a KKR integrációja, szinergiahatás -  rugalmas és környezetbarát újraelosztás   </vt:lpstr>
      <vt:lpstr>PowerPoint bemutató</vt:lpstr>
    </vt:vector>
  </TitlesOfParts>
  <Company>NISZ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SimonSzG</dc:creator>
  <cp:lastModifiedBy>SimonSzG</cp:lastModifiedBy>
  <cp:revision>50</cp:revision>
  <dcterms:created xsi:type="dcterms:W3CDTF">2013-04-12T10:53:16Z</dcterms:created>
  <dcterms:modified xsi:type="dcterms:W3CDTF">2013-04-16T06:28:15Z</dcterms:modified>
</cp:coreProperties>
</file>