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256" r:id="rId2"/>
    <p:sldId id="325" r:id="rId3"/>
    <p:sldId id="300" r:id="rId4"/>
    <p:sldId id="378" r:id="rId5"/>
    <p:sldId id="410" r:id="rId6"/>
    <p:sldId id="401" r:id="rId7"/>
    <p:sldId id="402" r:id="rId8"/>
    <p:sldId id="403" r:id="rId9"/>
    <p:sldId id="404" r:id="rId10"/>
    <p:sldId id="405" r:id="rId11"/>
    <p:sldId id="406" r:id="rId12"/>
    <p:sldId id="408" r:id="rId13"/>
    <p:sldId id="351" r:id="rId14"/>
    <p:sldId id="416" r:id="rId15"/>
    <p:sldId id="417" r:id="rId16"/>
    <p:sldId id="418" r:id="rId17"/>
    <p:sldId id="414" r:id="rId18"/>
    <p:sldId id="409" r:id="rId19"/>
    <p:sldId id="412" r:id="rId20"/>
    <p:sldId id="413" r:id="rId21"/>
    <p:sldId id="354" r:id="rId22"/>
    <p:sldId id="379" r:id="rId23"/>
    <p:sldId id="407" r:id="rId24"/>
    <p:sldId id="411" r:id="rId25"/>
    <p:sldId id="392" r:id="rId26"/>
    <p:sldId id="398" r:id="rId27"/>
    <p:sldId id="359" r:id="rId28"/>
    <p:sldId id="360" r:id="rId29"/>
    <p:sldId id="361" r:id="rId30"/>
    <p:sldId id="362" r:id="rId31"/>
    <p:sldId id="383" r:id="rId32"/>
    <p:sldId id="421" r:id="rId33"/>
    <p:sldId id="422" r:id="rId34"/>
    <p:sldId id="420" r:id="rId35"/>
    <p:sldId id="291" r:id="rId36"/>
    <p:sldId id="370" r:id="rId37"/>
  </p:sldIdLst>
  <p:sldSz cx="9144000" cy="6858000" type="screen4x3"/>
  <p:notesSz cx="6858000" cy="9144000"/>
  <p:defaultTextStyle>
    <a:defPPr>
      <a:defRPr lang="sk-SK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FF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4383" autoAdjust="0"/>
  </p:normalViewPr>
  <p:slideViewPr>
    <p:cSldViewPr>
      <p:cViewPr>
        <p:scale>
          <a:sx n="80" d="100"/>
          <a:sy n="80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8541B7D-0213-4595-837A-F7A98CBC5AA6}" type="datetimeFigureOut">
              <a:rPr lang="en-US"/>
              <a:pPr>
                <a:defRPr/>
              </a:pPr>
              <a:t>5/24/2012</a:t>
            </a:fld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1CDBAC3-BE43-483B-8889-B6B8516E8C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9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C5F12-F2C5-4659-95EF-C5EF62A2A5CB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D15F3-3CA1-422F-91D2-8F36C8641B20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6449A-0E98-4B87-8D5A-9000717B6D6C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1C44B-EDE9-4C36-8836-6666C682117D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95E47-18E5-45CA-941F-E9A08593D743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80239-D4E4-40D1-8CB9-63BBC417C20D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57B66-908F-455B-B8CA-88EF122FA9D7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0960D-4F56-4149-91F4-4CCACDC7569D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22F31-F112-4393-84B5-52214503076C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7BF37-446B-4097-8319-BF886139D495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0BBF2-1949-4CB1-A949-C1EA90D94A6D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6BC4-3ED2-46D6-B824-DD1A539F0A51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C971C-FA0F-4140-B3BD-CE5D7D8DC12D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57794-C1E0-4C3E-AED5-7FB56C46A692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F29FC-2F6E-4CAB-9E46-088E4F16F126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43485-7540-42B9-BF85-4DCA4838DA04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34A73-E9B5-44B8-BB51-D358CB0A5E55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CDB7B-7AC5-43A0-9A0E-F049717AFC9E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0FC01-45D0-45E1-9BA4-E9AB4CD0396C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8FFA2-CB76-4294-946E-F071F58E2686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523DF-78BE-42EA-9690-63DEB848740B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4C3D7-6135-4BD8-A96C-7462C26C45B7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4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808080">
                <a:alpha val="46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7" name="Freeform 15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4D654-E740-4D51-B232-54BD88C30B52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F5CE5-8D7E-4F98-B975-7A3FDD0D71F6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316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8E98BF-180E-43EC-BA12-1304C314AADB}" type="datetimeFigureOut">
              <a:rPr lang="sk-SK"/>
              <a:pPr>
                <a:defRPr/>
              </a:pPr>
              <a:t>24. 5. 2012</a:t>
            </a:fld>
            <a:endParaRPr lang="sk-SK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95A722-91EF-437A-8F0A-FBAD3BFDBEFA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grpSp>
        <p:nvGrpSpPr>
          <p:cNvPr id="13321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66" r:id="rId2"/>
    <p:sldLayoutId id="214748397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7" r:id="rId9"/>
    <p:sldLayoutId id="2147483972" r:id="rId10"/>
    <p:sldLayoutId id="2147483973" r:id="rId11"/>
    <p:sldLayoutId id="214748397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5.jpeg"/><Relationship Id="rId5" Type="http://schemas.openxmlformats.org/officeDocument/2006/relationships/hyperlink" Target="http://www.forza.org.ua/" TargetMode="External"/><Relationship Id="rId10" Type="http://schemas.openxmlformats.org/officeDocument/2006/relationships/image" Target="../media/image3.png"/><Relationship Id="rId4" Type="http://schemas.openxmlformats.org/officeDocument/2006/relationships/hyperlink" Target="http://www.tyzdenmobility.sk/" TargetMode="External"/><Relationship Id="rId9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7.bin"/><Relationship Id="rId4" Type="http://schemas.openxmlformats.org/officeDocument/2006/relationships/image" Target="../media/image4.png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4.png"/><Relationship Id="rId10" Type="http://schemas.openxmlformats.org/officeDocument/2006/relationships/image" Target="../media/image21.jpeg"/><Relationship Id="rId4" Type="http://schemas.openxmlformats.org/officeDocument/2006/relationships/image" Target="../media/image7.jpeg"/><Relationship Id="rId9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1.bin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4.png"/><Relationship Id="rId9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5.jpeg"/><Relationship Id="rId5" Type="http://schemas.openxmlformats.org/officeDocument/2006/relationships/image" Target="../media/image4.png"/><Relationship Id="rId10" Type="http://schemas.openxmlformats.org/officeDocument/2006/relationships/image" Target="../media/image24.jpeg"/><Relationship Id="rId4" Type="http://schemas.openxmlformats.org/officeDocument/2006/relationships/image" Target="../media/image7.jpeg"/><Relationship Id="rId9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jpe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6.bin"/><Relationship Id="rId4" Type="http://schemas.openxmlformats.org/officeDocument/2006/relationships/image" Target="../media/image4.png"/><Relationship Id="rId9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4.png"/><Relationship Id="rId10" Type="http://schemas.openxmlformats.org/officeDocument/2006/relationships/image" Target="../media/image30.jpeg"/><Relationship Id="rId4" Type="http://schemas.openxmlformats.org/officeDocument/2006/relationships/image" Target="../media/image7.jpeg"/><Relationship Id="rId9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jpeg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4.png"/><Relationship Id="rId10" Type="http://schemas.openxmlformats.org/officeDocument/2006/relationships/image" Target="../media/image32.jpeg"/><Relationship Id="rId4" Type="http://schemas.openxmlformats.org/officeDocument/2006/relationships/image" Target="../media/image7.jpeg"/><Relationship Id="rId9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7.jpeg"/><Relationship Id="rId9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oleObject" Target="../embeddings/oleObject22.bin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0"/>
          <p:cNvSpPr>
            <a:spLocks/>
          </p:cNvSpPr>
          <p:nvPr/>
        </p:nvSpPr>
        <p:spPr bwMode="auto">
          <a:xfrm>
            <a:off x="468313" y="1700213"/>
            <a:ext cx="80645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800" b="1" dirty="0">
                <a:solidFill>
                  <a:srgbClr val="003399"/>
                </a:solidFill>
                <a:latin typeface="Calibri" pitchFamily="34" charset="0"/>
              </a:rPr>
              <a:t>EMW experience </a:t>
            </a: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800" b="1" dirty="0">
                <a:solidFill>
                  <a:srgbClr val="003399"/>
                </a:solidFill>
                <a:latin typeface="Calibri" pitchFamily="34" charset="0"/>
              </a:rPr>
              <a:t>in </a:t>
            </a:r>
            <a:r>
              <a:rPr lang="en-US" sz="4800" b="1" dirty="0" err="1">
                <a:solidFill>
                  <a:srgbClr val="003399"/>
                </a:solidFill>
                <a:latin typeface="Calibri" pitchFamily="34" charset="0"/>
              </a:rPr>
              <a:t>Transcarpathia</a:t>
            </a:r>
            <a:r>
              <a:rPr lang="ru-RU" sz="4800" b="1" dirty="0">
                <a:solidFill>
                  <a:srgbClr val="003399"/>
                </a:solidFill>
                <a:latin typeface="Calibri" pitchFamily="34" charset="0"/>
              </a:rPr>
              <a:t>: </a:t>
            </a: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200" b="1" dirty="0">
                <a:solidFill>
                  <a:srgbClr val="003399"/>
                </a:solidFill>
                <a:latin typeface="Calibri" pitchFamily="34" charset="0"/>
              </a:rPr>
              <a:t>first successes and lessons learned</a:t>
            </a:r>
            <a:endParaRPr lang="ru-RU" sz="4200" b="1" dirty="0">
              <a:solidFill>
                <a:srgbClr val="003399"/>
              </a:solidFill>
              <a:latin typeface="Calibri" pitchFamily="34" charset="0"/>
            </a:endParaRP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3200" b="1" dirty="0">
                <a:solidFill>
                  <a:srgbClr val="0B5395"/>
                </a:solidFill>
                <a:latin typeface="+mj-lt"/>
              </a:rPr>
              <a:t>Lesya Loyko</a:t>
            </a:r>
            <a:r>
              <a:rPr lang="ru-RU" sz="3200" b="1" dirty="0">
                <a:solidFill>
                  <a:srgbClr val="0B5395"/>
                </a:solidFill>
                <a:latin typeface="+mj-lt"/>
              </a:rPr>
              <a:t>, </a:t>
            </a:r>
            <a:r>
              <a:rPr lang="en-US" sz="3200" b="1" dirty="0">
                <a:solidFill>
                  <a:srgbClr val="0B5395"/>
                </a:solidFill>
                <a:latin typeface="+mj-lt"/>
              </a:rPr>
              <a:t>FORZA NGO head</a:t>
            </a:r>
            <a:r>
              <a:rPr lang="ru-RU" sz="3200" b="1" dirty="0">
                <a:solidFill>
                  <a:srgbClr val="0B5395"/>
                </a:solidFill>
                <a:latin typeface="+mj-lt"/>
              </a:rPr>
              <a:t>, </a:t>
            </a:r>
          </a:p>
          <a:p>
            <a:pPr marL="273050" indent="-273050"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3200" b="1" dirty="0">
                <a:solidFill>
                  <a:srgbClr val="0B5395"/>
                </a:solidFill>
                <a:latin typeface="+mj-lt"/>
              </a:rPr>
              <a:t>EMW national coordinator in Ukraine</a:t>
            </a:r>
          </a:p>
        </p:txBody>
      </p:sp>
      <p:sp>
        <p:nvSpPr>
          <p:cNvPr id="1029" name="Rectangle 11"/>
          <p:cNvSpPr>
            <a:spLocks noChangeArrowheads="1"/>
          </p:cNvSpPr>
          <p:nvPr/>
        </p:nvSpPr>
        <p:spPr bwMode="auto">
          <a:xfrm>
            <a:off x="1331913" y="5300663"/>
            <a:ext cx="6048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0B5395"/>
                </a:solidFill>
                <a:latin typeface="Calibri" pitchFamily="34" charset="0"/>
                <a:hlinkClick r:id="rId4"/>
              </a:rPr>
              <a:t>www.tyzdenmobility.sk</a:t>
            </a:r>
            <a:r>
              <a:rPr lang="uk-UA" sz="2400" b="1">
                <a:solidFill>
                  <a:srgbClr val="0B5395"/>
                </a:solidFill>
                <a:latin typeface="Calibri" pitchFamily="34" charset="0"/>
              </a:rPr>
              <a:t> </a:t>
            </a:r>
            <a:r>
              <a:rPr lang="en-US" sz="2400" b="1">
                <a:solidFill>
                  <a:srgbClr val="0B5395"/>
                </a:solidFill>
                <a:latin typeface="Calibri" pitchFamily="34" charset="0"/>
              </a:rPr>
              <a:t>      </a:t>
            </a:r>
            <a:r>
              <a:rPr lang="en-US" sz="2400" b="1">
                <a:solidFill>
                  <a:srgbClr val="0B5395"/>
                </a:solidFill>
                <a:latin typeface="Calibri" pitchFamily="34" charset="0"/>
                <a:hlinkClick r:id="rId5"/>
              </a:rPr>
              <a:t>www.forza.org.ua</a:t>
            </a:r>
            <a:r>
              <a:rPr lang="en-US" sz="2400" b="1">
                <a:solidFill>
                  <a:srgbClr val="0B5395"/>
                </a:solidFill>
                <a:latin typeface="Calibri" pitchFamily="34" charset="0"/>
              </a:rPr>
              <a:t> </a:t>
            </a:r>
            <a:endParaRPr lang="uk-UA" sz="2400" b="1">
              <a:solidFill>
                <a:srgbClr val="0B5395"/>
              </a:solidFill>
              <a:latin typeface="Calibri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724525" y="6092825"/>
          <a:ext cx="28892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6" imgW="9266667" imgH="1438095" progId="">
                  <p:embed/>
                </p:oleObj>
              </mc:Choice>
              <mc:Fallback>
                <p:oleObj r:id="rId6" imgW="9266667" imgH="1438095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6092825"/>
                        <a:ext cx="288925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30" name="Группа 14"/>
          <p:cNvGrpSpPr>
            <a:grpSpLocks/>
          </p:cNvGrpSpPr>
          <p:nvPr/>
        </p:nvGrpSpPr>
        <p:grpSpPr bwMode="auto">
          <a:xfrm>
            <a:off x="357188" y="5843588"/>
            <a:ext cx="5006975" cy="628650"/>
            <a:chOff x="357188" y="5843588"/>
            <a:chExt cx="4962351" cy="628650"/>
          </a:xfrm>
        </p:grpSpPr>
        <p:pic>
          <p:nvPicPr>
            <p:cNvPr id="1034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027" name="Object 3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r:id="rId9" imgW="19352381" imgH="2305372" progId="">
                    <p:embed/>
                  </p:oleObj>
                </mc:Choice>
                <mc:Fallback>
                  <p:oleObj r:id="rId9" imgW="19352381" imgH="2305372" progId="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31" name="Rectangle 6"/>
          <p:cNvSpPr>
            <a:spLocks/>
          </p:cNvSpPr>
          <p:nvPr/>
        </p:nvSpPr>
        <p:spPr bwMode="auto">
          <a:xfrm>
            <a:off x="0" y="0"/>
            <a:ext cx="91440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u-HU" sz="2400" b="1">
                <a:solidFill>
                  <a:srgbClr val="0B5395"/>
                </a:solidFill>
                <a:latin typeface="Calibri" pitchFamily="34" charset="0"/>
              </a:rPr>
              <a:t>„Mozdulj a jó irányba! – Fenntartható Városi Közlekedési Tervek”</a:t>
            </a:r>
            <a:endParaRPr lang="uk-UA" sz="2400" b="1">
              <a:solidFill>
                <a:srgbClr val="0B5395"/>
              </a:solidFill>
              <a:latin typeface="Calibri" pitchFamily="34" charset="0"/>
            </a:endParaRPr>
          </a:p>
          <a:p>
            <a:pPr algn="ctr"/>
            <a:r>
              <a:rPr lang="hu-HU" sz="2400" b="1">
                <a:solidFill>
                  <a:srgbClr val="0B5395"/>
                </a:solidFill>
                <a:latin typeface="Calibri" pitchFamily="34" charset="0"/>
              </a:rPr>
              <a:t>XI. Európai Mobilitási Hét előkészítő</a:t>
            </a:r>
            <a:r>
              <a:rPr lang="en-US" sz="2400" b="1">
                <a:solidFill>
                  <a:srgbClr val="0B5395"/>
                </a:solidFill>
                <a:latin typeface="Calibri" pitchFamily="34" charset="0"/>
              </a:rPr>
              <a:t> </a:t>
            </a:r>
            <a:r>
              <a:rPr lang="hu-HU" sz="2400" b="1">
                <a:solidFill>
                  <a:srgbClr val="0B5395"/>
                </a:solidFill>
                <a:latin typeface="Calibri" pitchFamily="34" charset="0"/>
              </a:rPr>
              <a:t>konferencia</a:t>
            </a:r>
            <a:endParaRPr lang="uk-UA" sz="2400" b="1">
              <a:solidFill>
                <a:srgbClr val="0B5395"/>
              </a:solidFill>
              <a:latin typeface="Calibri" pitchFamily="34" charset="0"/>
            </a:endParaRPr>
          </a:p>
          <a:p>
            <a:pPr algn="ctr"/>
            <a:r>
              <a:rPr lang="hu-HU" sz="2400" b="1">
                <a:solidFill>
                  <a:srgbClr val="0B5395"/>
                </a:solidFill>
                <a:latin typeface="Calibri" pitchFamily="34" charset="0"/>
              </a:rPr>
              <a:t>Kecskemét, 2012. május 24-25</a:t>
            </a:r>
            <a:endParaRPr lang="uk-UA" sz="2400" b="1">
              <a:solidFill>
                <a:srgbClr val="0B5395"/>
              </a:solidFill>
              <a:latin typeface="Calibri" pitchFamily="34" charset="0"/>
            </a:endParaRPr>
          </a:p>
        </p:txBody>
      </p:sp>
      <p:pic>
        <p:nvPicPr>
          <p:cNvPr id="1032" name="Kép 1" descr="NFM_színes_logo-cmyk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0250" y="765175"/>
            <a:ext cx="925513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Kép 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63713" y="765175"/>
            <a:ext cx="3238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Содержимое 9" descr="PA18014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3588" y="0"/>
            <a:ext cx="9907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6"/>
          <p:cNvSpPr>
            <a:spLocks/>
          </p:cNvSpPr>
          <p:nvPr/>
        </p:nvSpPr>
        <p:spPr bwMode="auto">
          <a:xfrm>
            <a:off x="-541338" y="5300663"/>
            <a:ext cx="96853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4800" b="1">
                <a:solidFill>
                  <a:srgbClr val="003399"/>
                </a:solidFill>
                <a:latin typeface="Calibri" pitchFamily="34" charset="0"/>
              </a:rPr>
              <a:t>Traffic restriction on days-off on</a:t>
            </a:r>
          </a:p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4800" b="1">
                <a:solidFill>
                  <a:srgbClr val="003399"/>
                </a:solidFill>
                <a:latin typeface="Calibri" pitchFamily="34" charset="0"/>
              </a:rPr>
              <a:t>some streets of Uzhhorod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Содержимое 6" descr="4(162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6"/>
          <p:cNvSpPr>
            <a:spLocks/>
          </p:cNvSpPr>
          <p:nvPr/>
        </p:nvSpPr>
        <p:spPr bwMode="auto">
          <a:xfrm>
            <a:off x="179388" y="5949950"/>
            <a:ext cx="907256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4800" b="1">
                <a:solidFill>
                  <a:srgbClr val="003399"/>
                </a:solidFill>
                <a:latin typeface="Calibri" pitchFamily="34" charset="0"/>
              </a:rPr>
              <a:t>2 new bike parkings in Uzhhorod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3"/>
          <p:cNvGrpSpPr>
            <a:grpSpLocks/>
          </p:cNvGrpSpPr>
          <p:nvPr/>
        </p:nvGrpSpPr>
        <p:grpSpPr bwMode="auto">
          <a:xfrm>
            <a:off x="0" y="404813"/>
            <a:ext cx="9139238" cy="6456362"/>
            <a:chOff x="0" y="255"/>
            <a:chExt cx="5757" cy="4067"/>
          </a:xfrm>
        </p:grpSpPr>
        <p:pic>
          <p:nvPicPr>
            <p:cNvPr id="25604" name="Picture 18" descr="LogoEMW"/>
            <p:cNvPicPr>
              <a:picLocks noChangeAspect="1" noChangeArrowheads="1"/>
            </p:cNvPicPr>
            <p:nvPr/>
          </p:nvPicPr>
          <p:blipFill>
            <a:blip r:embed="rId2" cstate="print">
              <a:lum bright="64000" contrast="-70000"/>
            </a:blip>
            <a:srcRect/>
            <a:stretch>
              <a:fillRect/>
            </a:stretch>
          </p:blipFill>
          <p:spPr bwMode="auto">
            <a:xfrm rot="20775097" flipH="1">
              <a:off x="1246" y="255"/>
              <a:ext cx="3528" cy="3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5605" name="Group 5"/>
            <p:cNvGrpSpPr>
              <a:grpSpLocks/>
            </p:cNvGrpSpPr>
            <p:nvPr/>
          </p:nvGrpSpPr>
          <p:grpSpPr bwMode="auto">
            <a:xfrm>
              <a:off x="0" y="3876"/>
              <a:ext cx="5757" cy="446"/>
              <a:chOff x="0" y="3871"/>
              <a:chExt cx="5757" cy="446"/>
            </a:xfrm>
          </p:grpSpPr>
          <p:pic>
            <p:nvPicPr>
              <p:cNvPr id="25606" name="Picture 6" descr="em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607" name="Picture 7" descr="emw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915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608" name="Picture 8" descr="em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830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5603" name="Прямоугольник 21"/>
          <p:cNvSpPr>
            <a:spLocks noChangeArrowheads="1"/>
          </p:cNvSpPr>
          <p:nvPr/>
        </p:nvSpPr>
        <p:spPr bwMode="auto">
          <a:xfrm>
            <a:off x="900113" y="2420938"/>
            <a:ext cx="6985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>
                <a:solidFill>
                  <a:srgbClr val="003399"/>
                </a:solidFill>
                <a:latin typeface="Calibri" pitchFamily="34" charset="0"/>
              </a:rPr>
              <a:t>Activities </a:t>
            </a:r>
          </a:p>
          <a:p>
            <a:pPr algn="ctr"/>
            <a:r>
              <a:rPr lang="en-US" sz="6000" b="1">
                <a:solidFill>
                  <a:srgbClr val="003399"/>
                </a:solidFill>
                <a:latin typeface="Calibri" pitchFamily="34" charset="0"/>
              </a:rPr>
              <a:t>during EMW</a:t>
            </a:r>
            <a:endParaRPr lang="uk-UA" sz="6000" b="1">
              <a:solidFill>
                <a:srgbClr val="003399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0" name="Группа 14"/>
          <p:cNvGrpSpPr>
            <a:grpSpLocks/>
          </p:cNvGrpSpPr>
          <p:nvPr/>
        </p:nvGrpSpPr>
        <p:grpSpPr bwMode="auto">
          <a:xfrm>
            <a:off x="357188" y="5843588"/>
            <a:ext cx="5006975" cy="628650"/>
            <a:chOff x="357188" y="5843588"/>
            <a:chExt cx="4962351" cy="628650"/>
          </a:xfrm>
        </p:grpSpPr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4099" name="Object 2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r:id="rId5" imgW="19352381" imgH="2305372" progId="">
                    <p:embed/>
                  </p:oleObj>
                </mc:Choice>
                <mc:Fallback>
                  <p:oleObj r:id="rId5" imgW="19352381" imgH="2305372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5724525" y="6092825"/>
          <a:ext cx="28892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r:id="rId7" imgW="9266667" imgH="1438095" progId="">
                  <p:embed/>
                </p:oleObj>
              </mc:Choice>
              <mc:Fallback>
                <p:oleObj r:id="rId7" imgW="9266667" imgH="143809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6092825"/>
                        <a:ext cx="288925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1" name="Рисунок 10" descr="IMG_2882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571500" y="0"/>
            <a:ext cx="9715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/>
          </p:cNvSpPr>
          <p:nvPr/>
        </p:nvSpPr>
        <p:spPr bwMode="auto">
          <a:xfrm>
            <a:off x="-252413" y="5876925"/>
            <a:ext cx="939641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800" b="1" dirty="0">
                <a:solidFill>
                  <a:schemeClr val="bg1"/>
                </a:solidFill>
                <a:latin typeface="+mj-lt"/>
              </a:rPr>
              <a:t>Roundtables </a:t>
            </a:r>
            <a:r>
              <a:rPr lang="uk-UA" sz="4800" b="1" dirty="0">
                <a:solidFill>
                  <a:schemeClr val="bg1"/>
                </a:solidFill>
                <a:latin typeface="+mj-lt"/>
              </a:rPr>
              <a:t>“</a:t>
            </a:r>
            <a:r>
              <a:rPr lang="en-US" sz="4800" b="1" dirty="0">
                <a:solidFill>
                  <a:schemeClr val="bg1"/>
                </a:solidFill>
                <a:latin typeface="+mj-lt"/>
              </a:rPr>
              <a:t>Alternative mobility</a:t>
            </a:r>
            <a:r>
              <a:rPr lang="uk-UA" sz="4800" b="1" dirty="0">
                <a:solidFill>
                  <a:schemeClr val="bg1"/>
                </a:solidFill>
                <a:latin typeface="+mj-lt"/>
              </a:rPr>
              <a:t>”</a:t>
            </a:r>
            <a:endParaRPr lang="en-US" sz="48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468313" y="2133600"/>
            <a:ext cx="76327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/>
              <a:t>Ужгород, Мукачево, Перечин, Чоп, селища міського типу Великий Березний, Воловець, села Костилівка Рахівського району та Березники Свалявського району</a:t>
            </a:r>
          </a:p>
        </p:txBody>
      </p:sp>
      <p:sp>
        <p:nvSpPr>
          <p:cNvPr id="8" name="Rectangle 6"/>
          <p:cNvSpPr>
            <a:spLocks/>
          </p:cNvSpPr>
          <p:nvPr/>
        </p:nvSpPr>
        <p:spPr bwMode="auto">
          <a:xfrm>
            <a:off x="0" y="692150"/>
            <a:ext cx="68754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0000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uk-UA" sz="4000" b="1" dirty="0" err="1">
                <a:solidFill>
                  <a:srgbClr val="0B5395"/>
                </a:solidFill>
                <a:latin typeface="+mj-lt"/>
              </a:rPr>
              <a:t>Костилівка</a:t>
            </a:r>
            <a:endParaRPr lang="en-US" sz="4000" b="1" dirty="0" err="1">
              <a:solidFill>
                <a:srgbClr val="0B5395"/>
              </a:solidFill>
              <a:latin typeface="+mj-lt"/>
            </a:endParaRPr>
          </a:p>
        </p:txBody>
      </p:sp>
      <p:pic>
        <p:nvPicPr>
          <p:cNvPr id="5126" name="Picture 2" descr="C:\Documents and Settings\Admin\Рабочий стол\zip_zip_logos\Logos\LogoEMW_2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333375"/>
            <a:ext cx="2097088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7" name="Группа 14"/>
          <p:cNvGrpSpPr>
            <a:grpSpLocks/>
          </p:cNvGrpSpPr>
          <p:nvPr/>
        </p:nvGrpSpPr>
        <p:grpSpPr bwMode="auto">
          <a:xfrm>
            <a:off x="357188" y="5843588"/>
            <a:ext cx="5006975" cy="628650"/>
            <a:chOff x="357188" y="5843588"/>
            <a:chExt cx="4962351" cy="628650"/>
          </a:xfrm>
        </p:grpSpPr>
        <p:pic>
          <p:nvPicPr>
            <p:cNvPr id="5130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5123" name="Object 2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4" r:id="rId6" imgW="19352381" imgH="2305372" progId="">
                    <p:embed/>
                  </p:oleObj>
                </mc:Choice>
                <mc:Fallback>
                  <p:oleObj r:id="rId6" imgW="19352381" imgH="2305372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5724525" y="6092825"/>
          <a:ext cx="28892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r:id="rId8" imgW="9266667" imgH="1438095" progId="">
                  <p:embed/>
                </p:oleObj>
              </mc:Choice>
              <mc:Fallback>
                <p:oleObj r:id="rId8" imgW="9266667" imgH="143809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6092825"/>
                        <a:ext cx="288925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8" name="Рисунок 9" descr="P1040488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Rectangle 6"/>
          <p:cNvSpPr>
            <a:spLocks/>
          </p:cNvSpPr>
          <p:nvPr/>
        </p:nvSpPr>
        <p:spPr bwMode="auto">
          <a:xfrm>
            <a:off x="0" y="188913"/>
            <a:ext cx="91440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800" b="1" dirty="0">
                <a:solidFill>
                  <a:schemeClr val="bg1"/>
                </a:solidFill>
                <a:latin typeface="+mj-lt"/>
              </a:rPr>
              <a:t>EMW through the eyes of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468313" y="2133600"/>
            <a:ext cx="76327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/>
              <a:t>Ужгород, Мукачево, Перечин, Чоп, селища міського типу Великий Березний, Воловець, села Костилівка Рахівського району та Березники Свалявського району</a:t>
            </a:r>
          </a:p>
        </p:txBody>
      </p:sp>
      <p:grpSp>
        <p:nvGrpSpPr>
          <p:cNvPr id="6148" name="Группа 14"/>
          <p:cNvGrpSpPr>
            <a:grpSpLocks/>
          </p:cNvGrpSpPr>
          <p:nvPr/>
        </p:nvGrpSpPr>
        <p:grpSpPr bwMode="auto">
          <a:xfrm>
            <a:off x="357188" y="5843588"/>
            <a:ext cx="5006975" cy="628650"/>
            <a:chOff x="357188" y="5843588"/>
            <a:chExt cx="4962351" cy="628650"/>
          </a:xfrm>
        </p:grpSpPr>
        <p:pic>
          <p:nvPicPr>
            <p:cNvPr id="6151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6146" name="Object 2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7" r:id="rId5" imgW="19352381" imgH="2305372" progId="">
                    <p:embed/>
                  </p:oleObj>
                </mc:Choice>
                <mc:Fallback>
                  <p:oleObj r:id="rId5" imgW="19352381" imgH="2305372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6149" name="Рисунок 8" descr="змагання в садочку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Rectangle 6"/>
          <p:cNvSpPr>
            <a:spLocks/>
          </p:cNvSpPr>
          <p:nvPr/>
        </p:nvSpPr>
        <p:spPr bwMode="auto">
          <a:xfrm>
            <a:off x="0" y="6065838"/>
            <a:ext cx="91440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400" b="1" dirty="0">
                <a:solidFill>
                  <a:schemeClr val="bg1"/>
                </a:solidFill>
                <a:latin typeface="+mj-lt"/>
              </a:rPr>
              <a:t>I also bike – kindergarten in </a:t>
            </a:r>
            <a:r>
              <a:rPr lang="en-US" sz="4400" b="1" dirty="0" err="1">
                <a:solidFill>
                  <a:schemeClr val="bg1"/>
                </a:solidFill>
                <a:latin typeface="+mj-lt"/>
              </a:rPr>
              <a:t>Perechyn</a:t>
            </a:r>
            <a:r>
              <a:rPr lang="en-US" sz="4400" b="1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2" name="Группа 14"/>
          <p:cNvGrpSpPr>
            <a:grpSpLocks/>
          </p:cNvGrpSpPr>
          <p:nvPr/>
        </p:nvGrpSpPr>
        <p:grpSpPr bwMode="auto">
          <a:xfrm>
            <a:off x="395288" y="5876925"/>
            <a:ext cx="5006975" cy="628650"/>
            <a:chOff x="357188" y="5843588"/>
            <a:chExt cx="4962351" cy="628650"/>
          </a:xfrm>
        </p:grpSpPr>
        <p:pic>
          <p:nvPicPr>
            <p:cNvPr id="7175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7171" name="Object 2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2" r:id="rId5" imgW="19352381" imgH="2305372" progId="">
                    <p:embed/>
                  </p:oleObj>
                </mc:Choice>
                <mc:Fallback>
                  <p:oleObj r:id="rId5" imgW="19352381" imgH="2305372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5724525" y="6092825"/>
          <a:ext cx="28892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r:id="rId7" imgW="9266667" imgH="1438095" progId="">
                  <p:embed/>
                </p:oleObj>
              </mc:Choice>
              <mc:Fallback>
                <p:oleObj r:id="rId7" imgW="9266667" imgH="143809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6092825"/>
                        <a:ext cx="288925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3" name="Рисунок 10" descr="IMG_4425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6"/>
          <p:cNvSpPr>
            <a:spLocks/>
          </p:cNvSpPr>
          <p:nvPr/>
        </p:nvSpPr>
        <p:spPr bwMode="auto">
          <a:xfrm>
            <a:off x="1116013" y="5876925"/>
            <a:ext cx="6875462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0000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000" b="1" dirty="0">
                <a:solidFill>
                  <a:schemeClr val="bg1"/>
                </a:solidFill>
                <a:latin typeface="+mj-lt"/>
              </a:rPr>
              <a:t>Registration for the bike ride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/>
          </p:cNvSpPr>
          <p:nvPr/>
        </p:nvSpPr>
        <p:spPr bwMode="auto">
          <a:xfrm>
            <a:off x="0" y="692150"/>
            <a:ext cx="68754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0000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4000" b="1" dirty="0">
                <a:solidFill>
                  <a:srgbClr val="0B5395"/>
                </a:solidFill>
                <a:latin typeface="+mj-lt"/>
              </a:rPr>
              <a:t>Ужгород</a:t>
            </a:r>
            <a:endParaRPr lang="en-US" sz="4000" b="1" dirty="0">
              <a:solidFill>
                <a:srgbClr val="0B5395"/>
              </a:solidFill>
              <a:latin typeface="+mj-lt"/>
            </a:endParaRPr>
          </a:p>
        </p:txBody>
      </p:sp>
      <p:pic>
        <p:nvPicPr>
          <p:cNvPr id="8197" name="Picture 2" descr="C:\Documents and Settings\Admin\Рабочий стол\zip_zip_logos\Logos\LogoEMW_2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333375"/>
            <a:ext cx="2097088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8" name="Группа 14"/>
          <p:cNvGrpSpPr>
            <a:grpSpLocks/>
          </p:cNvGrpSpPr>
          <p:nvPr/>
        </p:nvGrpSpPr>
        <p:grpSpPr bwMode="auto">
          <a:xfrm>
            <a:off x="357188" y="5843588"/>
            <a:ext cx="5006975" cy="628650"/>
            <a:chOff x="357188" y="5843588"/>
            <a:chExt cx="4962351" cy="628650"/>
          </a:xfrm>
        </p:grpSpPr>
        <p:pic>
          <p:nvPicPr>
            <p:cNvPr id="8202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8195" name="Object 2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6" r:id="rId6" imgW="19352381" imgH="2305372" progId="">
                    <p:embed/>
                  </p:oleObj>
                </mc:Choice>
                <mc:Fallback>
                  <p:oleObj r:id="rId6" imgW="19352381" imgH="2305372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194" name="Object 3"/>
          <p:cNvGraphicFramePr>
            <a:graphicFrameLocks noChangeAspect="1"/>
          </p:cNvGraphicFramePr>
          <p:nvPr/>
        </p:nvGraphicFramePr>
        <p:xfrm>
          <a:off x="5724525" y="6092825"/>
          <a:ext cx="28892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r:id="rId8" imgW="9266667" imgH="1438095" progId="">
                  <p:embed/>
                </p:oleObj>
              </mc:Choice>
              <mc:Fallback>
                <p:oleObj r:id="rId8" imgW="9266667" imgH="143809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6092825"/>
                        <a:ext cx="288925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9" name="Рисунок 8" descr="219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4662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Рисунок 9" descr="8216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1638" y="0"/>
            <a:ext cx="4932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Rectangle 6"/>
          <p:cNvSpPr>
            <a:spLocks/>
          </p:cNvSpPr>
          <p:nvPr/>
        </p:nvSpPr>
        <p:spPr bwMode="auto">
          <a:xfrm>
            <a:off x="0" y="0"/>
            <a:ext cx="896461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800" b="1" dirty="0">
                <a:solidFill>
                  <a:schemeClr val="bg1"/>
                </a:solidFill>
                <a:latin typeface="+mj-lt"/>
              </a:rPr>
              <a:t>Bike competitions in Uzhhorod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3" descr="IMG_437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5588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6"/>
          <p:cNvSpPr>
            <a:spLocks/>
          </p:cNvSpPr>
          <p:nvPr/>
        </p:nvSpPr>
        <p:spPr bwMode="auto">
          <a:xfrm>
            <a:off x="0" y="6064250"/>
            <a:ext cx="91440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uk-UA" sz="4600" b="1">
                <a:solidFill>
                  <a:schemeClr val="bg1"/>
                </a:solidFill>
                <a:latin typeface="Calibri" pitchFamily="34" charset="0"/>
              </a:rPr>
              <a:t>50 </a:t>
            </a:r>
            <a:r>
              <a:rPr lang="en-US" sz="4600" b="1">
                <a:solidFill>
                  <a:schemeClr val="bg1"/>
                </a:solidFill>
                <a:latin typeface="Calibri" pitchFamily="34" charset="0"/>
              </a:rPr>
              <a:t>km</a:t>
            </a:r>
            <a:r>
              <a:rPr lang="uk-UA" sz="4600" b="1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4600" b="1">
                <a:solidFill>
                  <a:schemeClr val="bg1"/>
                </a:solidFill>
                <a:latin typeface="Calibri" pitchFamily="34" charset="0"/>
              </a:rPr>
              <a:t>bike ride start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" descr="IMG_438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91471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6"/>
          <p:cNvSpPr>
            <a:spLocks/>
          </p:cNvSpPr>
          <p:nvPr/>
        </p:nvSpPr>
        <p:spPr bwMode="auto">
          <a:xfrm>
            <a:off x="-541338" y="188913"/>
            <a:ext cx="9144001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4600" b="1">
                <a:solidFill>
                  <a:srgbClr val="003399"/>
                </a:solidFill>
                <a:latin typeface="Calibri" pitchFamily="34" charset="0"/>
              </a:rPr>
              <a:t>Bike ride on the highway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468313" y="1989138"/>
            <a:ext cx="82804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 b="1">
                <a:solidFill>
                  <a:srgbClr val="003399"/>
                </a:solidFill>
                <a:latin typeface="Calibri" pitchFamily="34" charset="0"/>
              </a:rPr>
              <a:t>acquaint people with the idea, promote the Alternative mobility essence – smart and healthy transport modes instead of cars </a:t>
            </a:r>
            <a:endParaRPr lang="uk-UA" sz="3100"/>
          </a:p>
        </p:txBody>
      </p:sp>
      <p:pic>
        <p:nvPicPr>
          <p:cNvPr id="2053" name="Picture 2" descr="C:\Documents and Settings\Admin\Рабочий стол\zip_zip_logos\Logos\LogoEMW_2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6913" y="0"/>
            <a:ext cx="2097087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724525" y="6092825"/>
          <a:ext cx="28892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5" imgW="9266667" imgH="1438095" progId="">
                  <p:embed/>
                </p:oleObj>
              </mc:Choice>
              <mc:Fallback>
                <p:oleObj r:id="rId5" imgW="9266667" imgH="1438095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6092825"/>
                        <a:ext cx="288925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54" name="Группа 14"/>
          <p:cNvGrpSpPr>
            <a:grpSpLocks/>
          </p:cNvGrpSpPr>
          <p:nvPr/>
        </p:nvGrpSpPr>
        <p:grpSpPr bwMode="auto">
          <a:xfrm>
            <a:off x="357188" y="5843588"/>
            <a:ext cx="5006975" cy="628650"/>
            <a:chOff x="357188" y="5843588"/>
            <a:chExt cx="4962351" cy="628650"/>
          </a:xfrm>
        </p:grpSpPr>
        <p:pic>
          <p:nvPicPr>
            <p:cNvPr id="2056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051" name="Object 3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3" r:id="rId8" imgW="19352381" imgH="2305372" progId="">
                    <p:embed/>
                  </p:oleObj>
                </mc:Choice>
                <mc:Fallback>
                  <p:oleObj r:id="rId8" imgW="19352381" imgH="2305372" progId="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55" name="Прямоугольник 7"/>
          <p:cNvSpPr>
            <a:spLocks noChangeArrowheads="1"/>
          </p:cNvSpPr>
          <p:nvPr/>
        </p:nvSpPr>
        <p:spPr bwMode="auto">
          <a:xfrm>
            <a:off x="611188" y="908050"/>
            <a:ext cx="57610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003399"/>
                </a:solidFill>
                <a:latin typeface="Calibri" pitchFamily="34" charset="0"/>
              </a:rPr>
              <a:t>Main aim of the EMW </a:t>
            </a:r>
            <a:endParaRPr lang="uk-UA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1" descr="11.09.17-Run_1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6"/>
          <p:cNvSpPr>
            <a:spLocks/>
          </p:cNvSpPr>
          <p:nvPr/>
        </p:nvSpPr>
        <p:spPr bwMode="auto">
          <a:xfrm>
            <a:off x="323850" y="0"/>
            <a:ext cx="89995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4000" b="1">
                <a:solidFill>
                  <a:schemeClr val="bg1"/>
                </a:solidFill>
              </a:rPr>
              <a:t>Ready to start in Mukachevo</a:t>
            </a:r>
            <a:r>
              <a:rPr lang="uk-UA" sz="4000" b="1">
                <a:solidFill>
                  <a:schemeClr val="bg1"/>
                </a:solidFill>
              </a:rPr>
              <a:t>!</a:t>
            </a:r>
            <a:endParaRPr lang="en-US" sz="4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Группа 14"/>
          <p:cNvGrpSpPr>
            <a:grpSpLocks/>
          </p:cNvGrpSpPr>
          <p:nvPr/>
        </p:nvGrpSpPr>
        <p:grpSpPr bwMode="auto">
          <a:xfrm>
            <a:off x="357188" y="5843588"/>
            <a:ext cx="5006975" cy="628650"/>
            <a:chOff x="357188" y="5843588"/>
            <a:chExt cx="4962351" cy="628650"/>
          </a:xfrm>
        </p:grpSpPr>
        <p:pic>
          <p:nvPicPr>
            <p:cNvPr id="9223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9219" name="Object 2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0" r:id="rId5" imgW="19352381" imgH="2305372" progId="">
                    <p:embed/>
                  </p:oleObj>
                </mc:Choice>
                <mc:Fallback>
                  <p:oleObj r:id="rId5" imgW="19352381" imgH="2305372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218" name="Object 3"/>
          <p:cNvGraphicFramePr>
            <a:graphicFrameLocks noChangeAspect="1"/>
          </p:cNvGraphicFramePr>
          <p:nvPr/>
        </p:nvGraphicFramePr>
        <p:xfrm>
          <a:off x="5724525" y="6092825"/>
          <a:ext cx="28892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r:id="rId7" imgW="9266667" imgH="1438095" progId="">
                  <p:embed/>
                </p:oleObj>
              </mc:Choice>
              <mc:Fallback>
                <p:oleObj r:id="rId7" imgW="9266667" imgH="143809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6092825"/>
                        <a:ext cx="288925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1" name="Рисунок 8" descr="IMG_4346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23813" y="0"/>
            <a:ext cx="9167813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6"/>
          <p:cNvSpPr>
            <a:spLocks/>
          </p:cNvSpPr>
          <p:nvPr/>
        </p:nvSpPr>
        <p:spPr bwMode="auto">
          <a:xfrm>
            <a:off x="0" y="115888"/>
            <a:ext cx="91440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3500" b="1">
                <a:solidFill>
                  <a:schemeClr val="bg1"/>
                </a:solidFill>
                <a:latin typeface="Calibri" pitchFamily="34" charset="0"/>
              </a:rPr>
              <a:t>Rest after </a:t>
            </a:r>
            <a:r>
              <a:rPr lang="uk-UA" sz="3500" b="1">
                <a:solidFill>
                  <a:schemeClr val="bg1"/>
                </a:solidFill>
                <a:latin typeface="Calibri" pitchFamily="34" charset="0"/>
              </a:rPr>
              <a:t>40 </a:t>
            </a:r>
            <a:r>
              <a:rPr lang="en-US" sz="3500" b="1">
                <a:solidFill>
                  <a:schemeClr val="bg1"/>
                </a:solidFill>
                <a:latin typeface="Calibri" pitchFamily="34" charset="0"/>
              </a:rPr>
              <a:t>km</a:t>
            </a:r>
            <a:r>
              <a:rPr lang="uk-UA" sz="3500"/>
              <a:t> </a:t>
            </a:r>
            <a:r>
              <a:rPr lang="en-US" sz="3500" b="1">
                <a:solidFill>
                  <a:schemeClr val="bg1"/>
                </a:solidFill>
                <a:latin typeface="Calibri" pitchFamily="34" charset="0"/>
              </a:rPr>
              <a:t>bike ride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3"/>
          <p:cNvGrpSpPr>
            <a:grpSpLocks/>
          </p:cNvGrpSpPr>
          <p:nvPr/>
        </p:nvGrpSpPr>
        <p:grpSpPr bwMode="auto">
          <a:xfrm>
            <a:off x="0" y="404813"/>
            <a:ext cx="9139238" cy="6456362"/>
            <a:chOff x="0" y="255"/>
            <a:chExt cx="5757" cy="4067"/>
          </a:xfrm>
        </p:grpSpPr>
        <p:pic>
          <p:nvPicPr>
            <p:cNvPr id="29700" name="Picture 18" descr="LogoEMW"/>
            <p:cNvPicPr>
              <a:picLocks noChangeAspect="1" noChangeArrowheads="1"/>
            </p:cNvPicPr>
            <p:nvPr/>
          </p:nvPicPr>
          <p:blipFill>
            <a:blip r:embed="rId2" cstate="print">
              <a:lum bright="64000" contrast="-70000"/>
            </a:blip>
            <a:srcRect/>
            <a:stretch>
              <a:fillRect/>
            </a:stretch>
          </p:blipFill>
          <p:spPr bwMode="auto">
            <a:xfrm rot="20775097" flipH="1">
              <a:off x="1246" y="255"/>
              <a:ext cx="3528" cy="3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9701" name="Group 5"/>
            <p:cNvGrpSpPr>
              <a:grpSpLocks/>
            </p:cNvGrpSpPr>
            <p:nvPr/>
          </p:nvGrpSpPr>
          <p:grpSpPr bwMode="auto">
            <a:xfrm>
              <a:off x="0" y="3876"/>
              <a:ext cx="5757" cy="446"/>
              <a:chOff x="0" y="3871"/>
              <a:chExt cx="5757" cy="446"/>
            </a:xfrm>
          </p:grpSpPr>
          <p:pic>
            <p:nvPicPr>
              <p:cNvPr id="29702" name="Picture 6" descr="em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703" name="Picture 7" descr="emw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915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704" name="Picture 8" descr="em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830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9699" name="Прямоугольник 21"/>
          <p:cNvSpPr>
            <a:spLocks noChangeArrowheads="1"/>
          </p:cNvSpPr>
          <p:nvPr/>
        </p:nvSpPr>
        <p:spPr bwMode="auto">
          <a:xfrm>
            <a:off x="900113" y="2420938"/>
            <a:ext cx="6985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>
                <a:solidFill>
                  <a:srgbClr val="003399"/>
                </a:solidFill>
                <a:latin typeface="Calibri" pitchFamily="34" charset="0"/>
              </a:rPr>
              <a:t>Day without car</a:t>
            </a:r>
            <a:r>
              <a:rPr lang="uk-UA" sz="6000" b="1">
                <a:solidFill>
                  <a:srgbClr val="003399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/>
          </p:cNvSpPr>
          <p:nvPr/>
        </p:nvSpPr>
        <p:spPr bwMode="auto">
          <a:xfrm>
            <a:off x="0" y="692150"/>
            <a:ext cx="68754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0000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4000" b="1" dirty="0">
                <a:solidFill>
                  <a:srgbClr val="0B5395"/>
                </a:solidFill>
                <a:latin typeface="+mj-lt"/>
              </a:rPr>
              <a:t>Ужгород</a:t>
            </a:r>
            <a:endParaRPr lang="en-US" sz="4000" b="1" dirty="0">
              <a:solidFill>
                <a:srgbClr val="0B5395"/>
              </a:solidFill>
              <a:latin typeface="+mj-lt"/>
            </a:endParaRPr>
          </a:p>
        </p:txBody>
      </p:sp>
      <p:pic>
        <p:nvPicPr>
          <p:cNvPr id="10245" name="Picture 2" descr="C:\Documents and Settings\Admin\Рабочий стол\zip_zip_logos\Logos\LogoEMW_2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333375"/>
            <a:ext cx="2097088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46" name="Группа 14"/>
          <p:cNvGrpSpPr>
            <a:grpSpLocks/>
          </p:cNvGrpSpPr>
          <p:nvPr/>
        </p:nvGrpSpPr>
        <p:grpSpPr bwMode="auto">
          <a:xfrm>
            <a:off x="357188" y="5843588"/>
            <a:ext cx="5006975" cy="628650"/>
            <a:chOff x="357188" y="5843588"/>
            <a:chExt cx="4962351" cy="628650"/>
          </a:xfrm>
        </p:grpSpPr>
        <p:pic>
          <p:nvPicPr>
            <p:cNvPr id="10249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0243" name="Object 2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4" r:id="rId6" imgW="19352381" imgH="2305372" progId="">
                    <p:embed/>
                  </p:oleObj>
                </mc:Choice>
                <mc:Fallback>
                  <p:oleObj r:id="rId6" imgW="19352381" imgH="2305372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242" name="Object 3"/>
          <p:cNvGraphicFramePr>
            <a:graphicFrameLocks noChangeAspect="1"/>
          </p:cNvGraphicFramePr>
          <p:nvPr/>
        </p:nvGraphicFramePr>
        <p:xfrm>
          <a:off x="5724525" y="6092825"/>
          <a:ext cx="28892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r:id="rId8" imgW="9266667" imgH="1438095" progId="">
                  <p:embed/>
                </p:oleObj>
              </mc:Choice>
              <mc:Fallback>
                <p:oleObj r:id="rId8" imgW="9266667" imgH="143809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6092825"/>
                        <a:ext cx="288925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7" name="Рисунок 8" descr="22_Uzhhorod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Rectangle 6"/>
          <p:cNvSpPr>
            <a:spLocks/>
          </p:cNvSpPr>
          <p:nvPr/>
        </p:nvSpPr>
        <p:spPr bwMode="auto">
          <a:xfrm>
            <a:off x="971550" y="0"/>
            <a:ext cx="68754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800" b="1" dirty="0">
                <a:solidFill>
                  <a:schemeClr val="bg1"/>
                </a:solidFill>
                <a:latin typeface="+mj-lt"/>
              </a:rPr>
              <a:t>Fun in Uzhhorod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3"/>
          <p:cNvGrpSpPr>
            <a:grpSpLocks/>
          </p:cNvGrpSpPr>
          <p:nvPr/>
        </p:nvGrpSpPr>
        <p:grpSpPr bwMode="auto">
          <a:xfrm>
            <a:off x="0" y="404813"/>
            <a:ext cx="9139238" cy="6456362"/>
            <a:chOff x="0" y="255"/>
            <a:chExt cx="5757" cy="4067"/>
          </a:xfrm>
        </p:grpSpPr>
        <p:pic>
          <p:nvPicPr>
            <p:cNvPr id="30726" name="Picture 18" descr="LogoEMW"/>
            <p:cNvPicPr>
              <a:picLocks noChangeAspect="1" noChangeArrowheads="1"/>
            </p:cNvPicPr>
            <p:nvPr/>
          </p:nvPicPr>
          <p:blipFill>
            <a:blip r:embed="rId2" cstate="print">
              <a:lum bright="64000" contrast="-70000"/>
            </a:blip>
            <a:srcRect/>
            <a:stretch>
              <a:fillRect/>
            </a:stretch>
          </p:blipFill>
          <p:spPr bwMode="auto">
            <a:xfrm rot="20775097" flipH="1">
              <a:off x="1246" y="255"/>
              <a:ext cx="3528" cy="3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727" name="Group 5"/>
            <p:cNvGrpSpPr>
              <a:grpSpLocks/>
            </p:cNvGrpSpPr>
            <p:nvPr/>
          </p:nvGrpSpPr>
          <p:grpSpPr bwMode="auto">
            <a:xfrm>
              <a:off x="0" y="3876"/>
              <a:ext cx="5757" cy="446"/>
              <a:chOff x="0" y="3871"/>
              <a:chExt cx="5757" cy="446"/>
            </a:xfrm>
          </p:grpSpPr>
          <p:pic>
            <p:nvPicPr>
              <p:cNvPr id="30728" name="Picture 6" descr="em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729" name="Picture 7" descr="emw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915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730" name="Picture 8" descr="em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830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30723" name="Прямоугольник 21"/>
          <p:cNvSpPr>
            <a:spLocks noChangeArrowheads="1"/>
          </p:cNvSpPr>
          <p:nvPr/>
        </p:nvSpPr>
        <p:spPr bwMode="auto">
          <a:xfrm>
            <a:off x="900113" y="2420938"/>
            <a:ext cx="6985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6000" b="1">
                <a:solidFill>
                  <a:srgbClr val="003399"/>
                </a:solidFill>
                <a:latin typeface="Calibri" pitchFamily="34" charset="0"/>
              </a:rPr>
              <a:t>Ужгород </a:t>
            </a:r>
          </a:p>
        </p:txBody>
      </p:sp>
      <p:pic>
        <p:nvPicPr>
          <p:cNvPr id="30724" name="Рисунок 2" descr="IMG_359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36625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6"/>
          <p:cNvSpPr>
            <a:spLocks/>
          </p:cNvSpPr>
          <p:nvPr/>
        </p:nvSpPr>
        <p:spPr bwMode="auto">
          <a:xfrm>
            <a:off x="-828675" y="6065838"/>
            <a:ext cx="100806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600" b="1" dirty="0">
                <a:solidFill>
                  <a:schemeClr val="bg1"/>
                </a:solidFill>
                <a:latin typeface="+mj-lt"/>
              </a:rPr>
              <a:t>Burn calories instead of fuel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/>
          </p:cNvSpPr>
          <p:nvPr/>
        </p:nvSpPr>
        <p:spPr bwMode="auto">
          <a:xfrm>
            <a:off x="0" y="692150"/>
            <a:ext cx="68754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0000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4000" b="1" dirty="0">
                <a:solidFill>
                  <a:srgbClr val="0B5395"/>
                </a:solidFill>
                <a:latin typeface="+mj-lt"/>
              </a:rPr>
              <a:t>Ужгород</a:t>
            </a:r>
            <a:endParaRPr lang="en-US" sz="4000" b="1" dirty="0">
              <a:solidFill>
                <a:srgbClr val="0B5395"/>
              </a:solidFill>
              <a:latin typeface="+mj-lt"/>
            </a:endParaRPr>
          </a:p>
        </p:txBody>
      </p:sp>
      <p:pic>
        <p:nvPicPr>
          <p:cNvPr id="11269" name="Picture 2" descr="C:\Documents and Settings\Admin\Рабочий стол\zip_zip_logos\Logos\LogoEMW_2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333375"/>
            <a:ext cx="2097088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270" name="Группа 14"/>
          <p:cNvGrpSpPr>
            <a:grpSpLocks/>
          </p:cNvGrpSpPr>
          <p:nvPr/>
        </p:nvGrpSpPr>
        <p:grpSpPr bwMode="auto">
          <a:xfrm>
            <a:off x="357188" y="5843588"/>
            <a:ext cx="5006975" cy="628650"/>
            <a:chOff x="357188" y="5843588"/>
            <a:chExt cx="4962351" cy="628650"/>
          </a:xfrm>
        </p:grpSpPr>
        <p:pic>
          <p:nvPicPr>
            <p:cNvPr id="11273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1267" name="Object 2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68" r:id="rId6" imgW="19352381" imgH="2305372" progId="">
                    <p:embed/>
                  </p:oleObj>
                </mc:Choice>
                <mc:Fallback>
                  <p:oleObj r:id="rId6" imgW="19352381" imgH="2305372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266" name="Object 3"/>
          <p:cNvGraphicFramePr>
            <a:graphicFrameLocks noChangeAspect="1"/>
          </p:cNvGraphicFramePr>
          <p:nvPr/>
        </p:nvGraphicFramePr>
        <p:xfrm>
          <a:off x="5724525" y="6092825"/>
          <a:ext cx="28892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r:id="rId8" imgW="9266667" imgH="1438095" progId="">
                  <p:embed/>
                </p:oleObj>
              </mc:Choice>
              <mc:Fallback>
                <p:oleObj r:id="rId8" imgW="9266667" imgH="143809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6092825"/>
                        <a:ext cx="288925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71" name="Рисунок 9" descr="IMG_3856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32385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Rectangle 6"/>
          <p:cNvSpPr>
            <a:spLocks/>
          </p:cNvSpPr>
          <p:nvPr/>
        </p:nvSpPr>
        <p:spPr bwMode="auto">
          <a:xfrm>
            <a:off x="-468313" y="6065838"/>
            <a:ext cx="10585451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uk-UA" sz="4400" b="1">
                <a:solidFill>
                  <a:srgbClr val="003399"/>
                </a:solidFill>
                <a:latin typeface="Calibri" pitchFamily="34" charset="0"/>
              </a:rPr>
              <a:t>“</a:t>
            </a:r>
            <a:r>
              <a:rPr lang="en-US" sz="4400" b="1">
                <a:solidFill>
                  <a:srgbClr val="003399"/>
                </a:solidFill>
                <a:latin typeface="Calibri" pitchFamily="34" charset="0"/>
              </a:rPr>
              <a:t>Bicycle in my life</a:t>
            </a:r>
            <a:r>
              <a:rPr lang="uk-UA" sz="4400" b="1">
                <a:solidFill>
                  <a:srgbClr val="003399"/>
                </a:solidFill>
                <a:latin typeface="Calibri" pitchFamily="34" charset="0"/>
              </a:rPr>
              <a:t>”</a:t>
            </a:r>
            <a:r>
              <a:rPr lang="en-US" sz="4400" b="1">
                <a:solidFill>
                  <a:srgbClr val="003399"/>
                </a:solidFill>
                <a:latin typeface="Calibri" pitchFamily="34" charset="0"/>
              </a:rPr>
              <a:t> on one of the streets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1" descr="DSCF15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6"/>
          <p:cNvSpPr>
            <a:spLocks/>
          </p:cNvSpPr>
          <p:nvPr/>
        </p:nvSpPr>
        <p:spPr bwMode="auto">
          <a:xfrm>
            <a:off x="0" y="5732463"/>
            <a:ext cx="91440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4800" b="1">
                <a:solidFill>
                  <a:schemeClr val="bg1"/>
                </a:solidFill>
                <a:latin typeface="Calibri" pitchFamily="34" charset="0"/>
              </a:rPr>
              <a:t>On 22/09 give a break to your car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1" descr="11.09.22-DNZ_1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6"/>
          <p:cNvSpPr>
            <a:spLocks/>
          </p:cNvSpPr>
          <p:nvPr/>
        </p:nvSpPr>
        <p:spPr bwMode="auto">
          <a:xfrm>
            <a:off x="144463" y="6065838"/>
            <a:ext cx="89995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800" b="1" dirty="0">
                <a:solidFill>
                  <a:schemeClr val="bg1"/>
                </a:solidFill>
                <a:latin typeface="+mj-lt"/>
              </a:rPr>
              <a:t>Day without cars in Mukachevo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1" descr="11.09.22-DNZ_0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6"/>
          <p:cNvSpPr>
            <a:spLocks/>
          </p:cNvSpPr>
          <p:nvPr/>
        </p:nvSpPr>
        <p:spPr bwMode="auto">
          <a:xfrm>
            <a:off x="144463" y="0"/>
            <a:ext cx="89995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AU" sz="4800" b="1">
                <a:solidFill>
                  <a:srgbClr val="003399"/>
                </a:solidFill>
                <a:latin typeface="Calibri" pitchFamily="34" charset="0"/>
              </a:rPr>
              <a:t>The will to win...</a:t>
            </a:r>
            <a:endParaRPr lang="en-US" sz="4800" b="1">
              <a:solidFill>
                <a:srgbClr val="003399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" descr="11.09.22-PicturesOnBus_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Rectangle 6"/>
          <p:cNvSpPr>
            <a:spLocks/>
          </p:cNvSpPr>
          <p:nvPr/>
        </p:nvSpPr>
        <p:spPr bwMode="auto">
          <a:xfrm>
            <a:off x="144463" y="6065838"/>
            <a:ext cx="89995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800" b="1" dirty="0">
                <a:solidFill>
                  <a:schemeClr val="bg1"/>
                </a:solidFill>
                <a:latin typeface="+mj-lt"/>
              </a:rPr>
              <a:t>Drawing exhibition </a:t>
            </a:r>
            <a:r>
              <a:rPr lang="uk-UA" sz="4800" b="1" dirty="0">
                <a:solidFill>
                  <a:schemeClr val="bg1"/>
                </a:solidFill>
                <a:latin typeface="+mj-lt"/>
              </a:rPr>
              <a:t>…</a:t>
            </a:r>
            <a:endParaRPr lang="en-US" sz="48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/>
          </p:cNvSpPr>
          <p:nvPr/>
        </p:nvSpPr>
        <p:spPr bwMode="auto">
          <a:xfrm>
            <a:off x="323850" y="549275"/>
            <a:ext cx="6335713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uk-UA" sz="4800" b="1">
                <a:solidFill>
                  <a:srgbClr val="003399"/>
                </a:solidFill>
                <a:latin typeface="Calibri" pitchFamily="34" charset="0"/>
              </a:rPr>
              <a:t>2011 </a:t>
            </a:r>
            <a:r>
              <a:rPr lang="en-US" sz="4800" b="1">
                <a:solidFill>
                  <a:srgbClr val="003399"/>
                </a:solidFill>
                <a:latin typeface="Calibri" pitchFamily="34" charset="0"/>
              </a:rPr>
              <a:t>results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50825" y="1524000"/>
            <a:ext cx="86423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3600" b="1">
                <a:solidFill>
                  <a:srgbClr val="003399"/>
                </a:solidFill>
                <a:latin typeface="Calibri" pitchFamily="34" charset="0"/>
              </a:rPr>
              <a:t>12 </a:t>
            </a:r>
            <a:r>
              <a:rPr lang="en-US" sz="3600" b="1">
                <a:solidFill>
                  <a:srgbClr val="003399"/>
                </a:solidFill>
                <a:latin typeface="Calibri" pitchFamily="34" charset="0"/>
              </a:rPr>
              <a:t>communities in Ukraine </a:t>
            </a:r>
            <a:r>
              <a:rPr lang="en-US" sz="2400"/>
              <a:t>with</a:t>
            </a:r>
            <a:r>
              <a:rPr lang="uk-UA" sz="3600" b="1">
                <a:solidFill>
                  <a:srgbClr val="003399"/>
                </a:solidFill>
                <a:latin typeface="Calibri" pitchFamily="34" charset="0"/>
              </a:rPr>
              <a:t> 1 </a:t>
            </a:r>
            <a:r>
              <a:rPr lang="en-US" sz="3600" b="1">
                <a:solidFill>
                  <a:srgbClr val="003399"/>
                </a:solidFill>
                <a:latin typeface="Calibri" pitchFamily="34" charset="0"/>
              </a:rPr>
              <a:t>mln</a:t>
            </a:r>
            <a:r>
              <a:rPr lang="uk-UA" sz="3600" b="1">
                <a:solidFill>
                  <a:srgbClr val="003399"/>
                </a:solidFill>
                <a:latin typeface="Calibri" pitchFamily="34" charset="0"/>
              </a:rPr>
              <a:t>.359</a:t>
            </a:r>
            <a:r>
              <a:rPr lang="en-US" sz="3600" b="1">
                <a:solidFill>
                  <a:srgbClr val="003399"/>
                </a:solidFill>
                <a:latin typeface="Calibri" pitchFamily="34" charset="0"/>
              </a:rPr>
              <a:t> thou people </a:t>
            </a:r>
            <a:r>
              <a:rPr lang="en-US" sz="2400"/>
              <a:t>joined EMW</a:t>
            </a:r>
          </a:p>
          <a:p>
            <a:r>
              <a:rPr lang="uk-UA" sz="3600" b="1">
                <a:solidFill>
                  <a:srgbClr val="003399"/>
                </a:solidFill>
                <a:latin typeface="Calibri" pitchFamily="34" charset="0"/>
              </a:rPr>
              <a:t>8 </a:t>
            </a:r>
            <a:r>
              <a:rPr lang="en-US" sz="3600" b="1">
                <a:solidFill>
                  <a:srgbClr val="003399"/>
                </a:solidFill>
                <a:latin typeface="Calibri" pitchFamily="34" charset="0"/>
              </a:rPr>
              <a:t>– in Transcarpathia </a:t>
            </a:r>
          </a:p>
          <a:p>
            <a:r>
              <a:rPr lang="en-US" sz="2400"/>
              <a:t>EMW activities</a:t>
            </a:r>
            <a:r>
              <a:rPr lang="uk-UA" sz="2400"/>
              <a:t> </a:t>
            </a:r>
            <a:r>
              <a:rPr lang="uk-UA" sz="3600"/>
              <a:t>– </a:t>
            </a:r>
            <a:r>
              <a:rPr lang="uk-UA" sz="3600" b="1">
                <a:solidFill>
                  <a:srgbClr val="003399"/>
                </a:solidFill>
                <a:latin typeface="Calibri" pitchFamily="34" charset="0"/>
              </a:rPr>
              <a:t>11 </a:t>
            </a:r>
            <a:r>
              <a:rPr lang="en-US" sz="3600" b="1">
                <a:solidFill>
                  <a:srgbClr val="003399"/>
                </a:solidFill>
                <a:latin typeface="Calibri" pitchFamily="34" charset="0"/>
              </a:rPr>
              <a:t>communities</a:t>
            </a:r>
            <a:endParaRPr lang="uk-UA" sz="3600" b="1">
              <a:solidFill>
                <a:srgbClr val="003399"/>
              </a:solidFill>
              <a:latin typeface="Calibri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/>
              <a:t>Permanent measures </a:t>
            </a:r>
            <a:r>
              <a:rPr lang="uk-UA" sz="3600"/>
              <a:t>– </a:t>
            </a:r>
            <a:r>
              <a:rPr lang="uk-UA" sz="3600" b="1">
                <a:solidFill>
                  <a:srgbClr val="003399"/>
                </a:solidFill>
                <a:latin typeface="Calibri" pitchFamily="34" charset="0"/>
              </a:rPr>
              <a:t>9 </a:t>
            </a:r>
            <a:r>
              <a:rPr lang="en-US" sz="3600" b="1">
                <a:solidFill>
                  <a:srgbClr val="003399"/>
                </a:solidFill>
                <a:latin typeface="Calibri" pitchFamily="34" charset="0"/>
              </a:rPr>
              <a:t>communities</a:t>
            </a:r>
            <a:endParaRPr lang="uk-UA" sz="3600" b="1">
              <a:solidFill>
                <a:srgbClr val="003399"/>
              </a:solidFill>
              <a:latin typeface="Calibri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/>
              <a:t>Day without car</a:t>
            </a:r>
            <a:r>
              <a:rPr lang="uk-UA" sz="2400"/>
              <a:t> </a:t>
            </a:r>
            <a:r>
              <a:rPr lang="uk-UA" sz="4800"/>
              <a:t>– </a:t>
            </a:r>
            <a:r>
              <a:rPr lang="uk-UA" sz="3600" b="1">
                <a:solidFill>
                  <a:srgbClr val="003399"/>
                </a:solidFill>
                <a:latin typeface="Calibri" pitchFamily="34" charset="0"/>
              </a:rPr>
              <a:t>10 </a:t>
            </a:r>
            <a:r>
              <a:rPr lang="en-US" sz="3600" b="1">
                <a:solidFill>
                  <a:srgbClr val="003399"/>
                </a:solidFill>
                <a:latin typeface="Calibri" pitchFamily="34" charset="0"/>
              </a:rPr>
              <a:t>communities</a:t>
            </a:r>
            <a:endParaRPr lang="uk-UA" sz="3600" b="1">
              <a:solidFill>
                <a:srgbClr val="003399"/>
              </a:solidFill>
              <a:latin typeface="Calibri" pitchFamily="34" charset="0"/>
            </a:endParaRPr>
          </a:p>
          <a:p>
            <a:r>
              <a:rPr lang="en-US" sz="2400"/>
              <a:t>Many communities </a:t>
            </a:r>
            <a:r>
              <a:rPr lang="en-US" sz="3600" b="1">
                <a:solidFill>
                  <a:srgbClr val="003399"/>
                </a:solidFill>
                <a:latin typeface="Calibri" pitchFamily="34" charset="0"/>
              </a:rPr>
              <a:t>conducted</a:t>
            </a:r>
            <a:r>
              <a:rPr lang="en-US" sz="2400"/>
              <a:t> </a:t>
            </a:r>
            <a:r>
              <a:rPr lang="en-US" sz="3600" b="1">
                <a:solidFill>
                  <a:srgbClr val="003399"/>
                </a:solidFill>
                <a:latin typeface="Calibri" pitchFamily="34" charset="0"/>
              </a:rPr>
              <a:t>activities </a:t>
            </a:r>
            <a:r>
              <a:rPr lang="uk-UA" sz="2400"/>
              <a:t> </a:t>
            </a:r>
            <a:r>
              <a:rPr lang="en-US" sz="2400"/>
              <a:t> without registration</a:t>
            </a:r>
            <a:endParaRPr lang="uk-UA" sz="2400"/>
          </a:p>
        </p:txBody>
      </p:sp>
      <p:pic>
        <p:nvPicPr>
          <p:cNvPr id="3078" name="Picture 2" descr="C:\Documents and Settings\Admin\Рабочий стол\zip_zip_logos\Logos\LogoEMW_2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6913" y="0"/>
            <a:ext cx="2097087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5867400" y="6237288"/>
          <a:ext cx="288925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r:id="rId5" imgW="9266667" imgH="1438095" progId="">
                  <p:embed/>
                </p:oleObj>
              </mc:Choice>
              <mc:Fallback>
                <p:oleObj r:id="rId5" imgW="9266667" imgH="143809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6237288"/>
                        <a:ext cx="2889250" cy="449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79" name="Группа 14"/>
          <p:cNvGrpSpPr>
            <a:grpSpLocks/>
          </p:cNvGrpSpPr>
          <p:nvPr/>
        </p:nvGrpSpPr>
        <p:grpSpPr bwMode="auto">
          <a:xfrm>
            <a:off x="250825" y="6165850"/>
            <a:ext cx="5006975" cy="555625"/>
            <a:chOff x="357188" y="5843588"/>
            <a:chExt cx="4962351" cy="628650"/>
          </a:xfrm>
        </p:grpSpPr>
        <p:pic>
          <p:nvPicPr>
            <p:cNvPr id="3080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3075" name="Object 4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r:id="rId8" imgW="19352381" imgH="2305372" progId="">
                    <p:embed/>
                  </p:oleObj>
                </mc:Choice>
                <mc:Fallback>
                  <p:oleObj r:id="rId8" imgW="19352381" imgH="2305372" progId="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1" descr="11.09.22-PicturesOnBus_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6"/>
          <p:cNvSpPr>
            <a:spLocks/>
          </p:cNvSpPr>
          <p:nvPr/>
        </p:nvSpPr>
        <p:spPr bwMode="auto">
          <a:xfrm>
            <a:off x="144463" y="5949950"/>
            <a:ext cx="89995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uk-UA" sz="4800" b="1" dirty="0">
                <a:solidFill>
                  <a:schemeClr val="bg1"/>
                </a:solidFill>
                <a:latin typeface="+mj-lt"/>
              </a:rPr>
              <a:t>… </a:t>
            </a:r>
            <a:r>
              <a:rPr lang="en-US" sz="4800" b="1" dirty="0">
                <a:solidFill>
                  <a:schemeClr val="bg1"/>
                </a:solidFill>
                <a:latin typeface="+mj-lt"/>
              </a:rPr>
              <a:t>on public transport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6867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36868" name="Рисунок 4" descr="nagorod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6225"/>
            <a:ext cx="9144000" cy="713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Rectangle 6"/>
          <p:cNvSpPr>
            <a:spLocks/>
          </p:cNvSpPr>
          <p:nvPr/>
        </p:nvSpPr>
        <p:spPr bwMode="auto">
          <a:xfrm>
            <a:off x="144463" y="-171450"/>
            <a:ext cx="89995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400" b="1" dirty="0">
                <a:solidFill>
                  <a:schemeClr val="bg1"/>
                </a:solidFill>
                <a:latin typeface="+mj-lt"/>
              </a:rPr>
              <a:t>Mayor of Mukachevo – EMW winner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789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8263"/>
            <a:ext cx="91440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891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036050" cy="678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3988"/>
            <a:ext cx="9144000" cy="716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/>
          </p:cNvSpPr>
          <p:nvPr>
            <p:ph type="subTitle" idx="1"/>
          </p:nvPr>
        </p:nvSpPr>
        <p:spPr>
          <a:xfrm>
            <a:off x="323850" y="1628775"/>
            <a:ext cx="8207375" cy="1225550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en-US" sz="3000" b="1" smtClean="0">
                <a:solidFill>
                  <a:srgbClr val="003399"/>
                </a:solidFill>
                <a:latin typeface="Calibri" pitchFamily="34" charset="0"/>
              </a:rPr>
              <a:t>EMW might be successfully  joined by big and small communities </a:t>
            </a:r>
            <a:r>
              <a:rPr lang="uk-UA" sz="3000" b="1" smtClean="0">
                <a:solidFill>
                  <a:srgbClr val="003399"/>
                </a:solidFill>
                <a:latin typeface="Calibri" pitchFamily="34" charset="0"/>
              </a:rPr>
              <a:t> (</a:t>
            </a:r>
            <a:r>
              <a:rPr lang="en-US" sz="3000" b="1" smtClean="0">
                <a:solidFill>
                  <a:srgbClr val="003399"/>
                </a:solidFill>
                <a:latin typeface="Calibri" pitchFamily="34" charset="0"/>
              </a:rPr>
              <a:t>biggest</a:t>
            </a:r>
            <a:r>
              <a:rPr lang="uk-UA" sz="3000" b="1" smtClean="0">
                <a:solidFill>
                  <a:srgbClr val="003399"/>
                </a:solidFill>
                <a:latin typeface="Arial" charset="0"/>
              </a:rPr>
              <a:t> </a:t>
            </a:r>
            <a:r>
              <a:rPr lang="uk-UA" sz="3300" b="1" smtClean="0">
                <a:solidFill>
                  <a:srgbClr val="003399"/>
                </a:solidFill>
                <a:latin typeface="Calibri" pitchFamily="34" charset="0"/>
              </a:rPr>
              <a:t>–</a:t>
            </a:r>
            <a:r>
              <a:rPr lang="uk-UA" sz="3300" b="1" smtClean="0">
                <a:solidFill>
                  <a:srgbClr val="003399"/>
                </a:solidFill>
                <a:latin typeface="Arial" charset="0"/>
              </a:rPr>
              <a:t>760 </a:t>
            </a:r>
            <a:r>
              <a:rPr lang="en-US" sz="3300" b="1" smtClean="0">
                <a:solidFill>
                  <a:srgbClr val="003399"/>
                </a:solidFill>
                <a:latin typeface="Arial" charset="0"/>
              </a:rPr>
              <a:t>thou</a:t>
            </a:r>
            <a:r>
              <a:rPr lang="uk-UA" sz="3300" b="1" smtClean="0">
                <a:solidFill>
                  <a:srgbClr val="003399"/>
                </a:solidFill>
                <a:latin typeface="Arial" charset="0"/>
              </a:rPr>
              <a:t>.</a:t>
            </a:r>
            <a:r>
              <a:rPr lang="en-US" sz="3300" b="1" smtClean="0">
                <a:solidFill>
                  <a:srgbClr val="003399"/>
                </a:solidFill>
                <a:latin typeface="Arial" charset="0"/>
              </a:rPr>
              <a:t>, </a:t>
            </a:r>
            <a:r>
              <a:rPr lang="en-US" sz="3000" b="1" smtClean="0">
                <a:solidFill>
                  <a:srgbClr val="003399"/>
                </a:solidFill>
                <a:latin typeface="Calibri" pitchFamily="34" charset="0"/>
              </a:rPr>
              <a:t>smallest</a:t>
            </a:r>
            <a:r>
              <a:rPr lang="en-US" sz="3300" b="1" smtClean="0">
                <a:solidFill>
                  <a:srgbClr val="003399"/>
                </a:solidFill>
                <a:latin typeface="Arial" charset="0"/>
              </a:rPr>
              <a:t> </a:t>
            </a:r>
            <a:r>
              <a:rPr lang="uk-UA" sz="3300" b="1" smtClean="0">
                <a:solidFill>
                  <a:srgbClr val="003399"/>
                </a:solidFill>
                <a:latin typeface="Arial" charset="0"/>
              </a:rPr>
              <a:t>–</a:t>
            </a:r>
            <a:r>
              <a:rPr lang="uk-UA" sz="3300" b="1" smtClean="0">
                <a:solidFill>
                  <a:srgbClr val="003399"/>
                </a:solidFill>
                <a:latin typeface="Calibri" pitchFamily="34" charset="0"/>
              </a:rPr>
              <a:t> </a:t>
            </a:r>
            <a:r>
              <a:rPr lang="uk-UA" sz="3300" b="1" smtClean="0">
                <a:solidFill>
                  <a:srgbClr val="003399"/>
                </a:solidFill>
                <a:latin typeface="Arial" charset="0"/>
              </a:rPr>
              <a:t>900</a:t>
            </a:r>
            <a:r>
              <a:rPr lang="en-US" sz="3300" b="1" smtClean="0">
                <a:solidFill>
                  <a:srgbClr val="003399"/>
                </a:solidFill>
                <a:latin typeface="Arial" charset="0"/>
              </a:rPr>
              <a:t> people</a:t>
            </a:r>
            <a:r>
              <a:rPr lang="uk-UA" sz="3300" b="1" smtClean="0">
                <a:solidFill>
                  <a:srgbClr val="003399"/>
                </a:solidFill>
                <a:latin typeface="Calibri" pitchFamily="34" charset="0"/>
              </a:rPr>
              <a:t>).</a:t>
            </a:r>
            <a:endParaRPr lang="en-US" sz="3300" b="1" smtClean="0">
              <a:solidFill>
                <a:srgbClr val="003399"/>
              </a:solidFill>
              <a:latin typeface="Calibri" pitchFamily="34" charset="0"/>
            </a:endParaRPr>
          </a:p>
          <a:p>
            <a:pPr algn="l">
              <a:lnSpc>
                <a:spcPct val="80000"/>
              </a:lnSpc>
            </a:pPr>
            <a:r>
              <a:rPr lang="en-US" sz="3000" b="1" smtClean="0">
                <a:solidFill>
                  <a:srgbClr val="003399"/>
                </a:solidFill>
                <a:latin typeface="Calibri" pitchFamily="34" charset="0"/>
              </a:rPr>
              <a:t>Children are the most grateful audience and future users </a:t>
            </a:r>
          </a:p>
          <a:p>
            <a:pPr algn="l">
              <a:lnSpc>
                <a:spcPct val="80000"/>
              </a:lnSpc>
            </a:pPr>
            <a:r>
              <a:rPr lang="en-GB" sz="3000" b="1" smtClean="0">
                <a:solidFill>
                  <a:srgbClr val="003399"/>
                </a:solidFill>
                <a:latin typeface="Calibri" pitchFamily="34" charset="0"/>
              </a:rPr>
              <a:t>The main components of the EMW success:</a:t>
            </a:r>
            <a:endParaRPr lang="uk-UA" sz="3000" b="1" smtClean="0">
              <a:solidFill>
                <a:srgbClr val="003399"/>
              </a:solidFill>
              <a:latin typeface="Calibri" pitchFamily="34" charset="0"/>
            </a:endParaRPr>
          </a:p>
          <a:p>
            <a:pPr algn="l">
              <a:lnSpc>
                <a:spcPct val="80000"/>
              </a:lnSpc>
              <a:buFont typeface="Wingdings 2" pitchFamily="18" charset="2"/>
              <a:buChar char=""/>
            </a:pPr>
            <a:r>
              <a:rPr lang="en-GB" sz="3000" b="1" smtClean="0">
                <a:solidFill>
                  <a:srgbClr val="003399"/>
                </a:solidFill>
                <a:latin typeface="Calibri" pitchFamily="34" charset="0"/>
              </a:rPr>
              <a:t> political will of local governments</a:t>
            </a:r>
            <a:endParaRPr lang="uk-UA" sz="3000" b="1" smtClean="0">
              <a:solidFill>
                <a:srgbClr val="003399"/>
              </a:solidFill>
              <a:latin typeface="Calibri" pitchFamily="34" charset="0"/>
            </a:endParaRPr>
          </a:p>
          <a:p>
            <a:pPr algn="l">
              <a:lnSpc>
                <a:spcPct val="80000"/>
              </a:lnSpc>
              <a:buFont typeface="Wingdings 2" pitchFamily="18" charset="2"/>
              <a:buChar char=""/>
            </a:pPr>
            <a:r>
              <a:rPr lang="uk-UA" sz="3000" b="1" smtClean="0">
                <a:solidFill>
                  <a:srgbClr val="003399"/>
                </a:solidFill>
                <a:latin typeface="Calibri" pitchFamily="34" charset="0"/>
              </a:rPr>
              <a:t> </a:t>
            </a:r>
            <a:r>
              <a:rPr lang="en-GB" sz="3000" b="1" smtClean="0">
                <a:solidFill>
                  <a:srgbClr val="003399"/>
                </a:solidFill>
                <a:latin typeface="Calibri" pitchFamily="34" charset="0"/>
              </a:rPr>
              <a:t>good partnership with educational institutions, businesses and civil society</a:t>
            </a:r>
            <a:endParaRPr lang="uk-UA" sz="3000" b="1" smtClean="0">
              <a:solidFill>
                <a:srgbClr val="003399"/>
              </a:solidFill>
              <a:latin typeface="Arial" charset="0"/>
            </a:endParaRPr>
          </a:p>
          <a:p>
            <a:pPr algn="l">
              <a:lnSpc>
                <a:spcPct val="80000"/>
              </a:lnSpc>
              <a:buFont typeface="Wingdings 2" pitchFamily="18" charset="2"/>
              <a:buChar char=""/>
            </a:pPr>
            <a:r>
              <a:rPr lang="en-GB" sz="3000" b="1" smtClean="0">
                <a:solidFill>
                  <a:srgbClr val="003399"/>
                </a:solidFill>
                <a:latin typeface="Calibri" pitchFamily="34" charset="0"/>
              </a:rPr>
              <a:t> collaboration with mass-media.</a:t>
            </a:r>
            <a:endParaRPr lang="uk-UA" sz="3000" b="1" smtClean="0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1258888" y="692150"/>
            <a:ext cx="460851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4800" b="1">
                <a:solidFill>
                  <a:srgbClr val="003399"/>
                </a:solidFill>
                <a:latin typeface="Calibri" pitchFamily="34" charset="0"/>
              </a:rPr>
              <a:t>Conclusions</a:t>
            </a:r>
            <a:endParaRPr lang="uk-UA" sz="4800" b="1">
              <a:solidFill>
                <a:srgbClr val="003399"/>
              </a:solidFill>
              <a:latin typeface="Calibri" pitchFamily="34" charset="0"/>
            </a:endParaRPr>
          </a:p>
          <a:p>
            <a: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uk-UA" sz="2600">
              <a:solidFill>
                <a:srgbClr val="003399"/>
              </a:solidFill>
              <a:latin typeface="Calibri" pitchFamily="34" charset="0"/>
            </a:endParaRP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724525" y="6092825"/>
          <a:ext cx="28892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r:id="rId3" imgW="9266667" imgH="1438095" progId="">
                  <p:embed/>
                </p:oleObj>
              </mc:Choice>
              <mc:Fallback>
                <p:oleObj r:id="rId3" imgW="9266667" imgH="1438095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6092825"/>
                        <a:ext cx="288925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4" name="Группа 14"/>
          <p:cNvGrpSpPr>
            <a:grpSpLocks/>
          </p:cNvGrpSpPr>
          <p:nvPr/>
        </p:nvGrpSpPr>
        <p:grpSpPr bwMode="auto">
          <a:xfrm>
            <a:off x="357188" y="5843588"/>
            <a:ext cx="5006975" cy="628650"/>
            <a:chOff x="357188" y="5843588"/>
            <a:chExt cx="4962351" cy="628650"/>
          </a:xfrm>
        </p:grpSpPr>
        <p:pic>
          <p:nvPicPr>
            <p:cNvPr id="12296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88" y="5843588"/>
              <a:ext cx="2398712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2291" name="Object 3"/>
            <p:cNvGraphicFramePr>
              <a:graphicFrameLocks noChangeAspect="1"/>
            </p:cNvGraphicFramePr>
            <p:nvPr/>
          </p:nvGraphicFramePr>
          <p:xfrm>
            <a:off x="3347864" y="6165304"/>
            <a:ext cx="1971675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3" r:id="rId6" imgW="19352381" imgH="2305372" progId="">
                    <p:embed/>
                  </p:oleObj>
                </mc:Choice>
                <mc:Fallback>
                  <p:oleObj r:id="rId6" imgW="19352381" imgH="2305372" progId="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7864" y="6165304"/>
                          <a:ext cx="1971675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2295" name="Picture 2" descr="C:\Documents and Settings\Admin\Рабочий стол\zip_zip_logos\Logos\LogoEMW_20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46913" y="0"/>
            <a:ext cx="2097087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/>
          </p:cNvSpPr>
          <p:nvPr/>
        </p:nvSpPr>
        <p:spPr bwMode="auto">
          <a:xfrm>
            <a:off x="-828675" y="6165850"/>
            <a:ext cx="110172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uk-UA" sz="4000" b="1">
                <a:solidFill>
                  <a:schemeClr val="bg1"/>
                </a:solidFill>
              </a:rPr>
              <a:t>Приєднуйтеся до ЄТМ у 2012 році </a:t>
            </a:r>
            <a:r>
              <a:rPr lang="uk-UA" sz="4000" b="1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en-US"/>
          </a:p>
        </p:txBody>
      </p:sp>
      <p:pic>
        <p:nvPicPr>
          <p:cNvPr id="40963" name="Рисунок 4" descr="IMG_299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0"/>
            <a:ext cx="9682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Прямоугольник 21"/>
          <p:cNvSpPr>
            <a:spLocks noChangeArrowheads="1"/>
          </p:cNvSpPr>
          <p:nvPr/>
        </p:nvSpPr>
        <p:spPr bwMode="auto">
          <a:xfrm>
            <a:off x="-252413" y="0"/>
            <a:ext cx="9648826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6000" b="1">
                <a:solidFill>
                  <a:srgbClr val="003399"/>
                </a:solidFill>
                <a:latin typeface="Calibri" pitchFamily="34" charset="0"/>
              </a:rPr>
              <a:t>Köszönöm szépen a figyelmet</a:t>
            </a:r>
            <a:endParaRPr lang="uk-UA" sz="6000" b="1">
              <a:solidFill>
                <a:srgbClr val="003399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3"/>
          <p:cNvGrpSpPr>
            <a:grpSpLocks/>
          </p:cNvGrpSpPr>
          <p:nvPr/>
        </p:nvGrpSpPr>
        <p:grpSpPr bwMode="auto">
          <a:xfrm>
            <a:off x="0" y="404813"/>
            <a:ext cx="9139238" cy="6456362"/>
            <a:chOff x="0" y="255"/>
            <a:chExt cx="5757" cy="4067"/>
          </a:xfrm>
        </p:grpSpPr>
        <p:pic>
          <p:nvPicPr>
            <p:cNvPr id="17412" name="Picture 18" descr="LogoEMW"/>
            <p:cNvPicPr>
              <a:picLocks noChangeAspect="1" noChangeArrowheads="1"/>
            </p:cNvPicPr>
            <p:nvPr/>
          </p:nvPicPr>
          <p:blipFill>
            <a:blip r:embed="rId2" cstate="print">
              <a:lum bright="64000" contrast="-70000"/>
            </a:blip>
            <a:srcRect/>
            <a:stretch>
              <a:fillRect/>
            </a:stretch>
          </p:blipFill>
          <p:spPr bwMode="auto">
            <a:xfrm rot="20775097" flipH="1">
              <a:off x="1246" y="255"/>
              <a:ext cx="3528" cy="3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13" name="Group 5"/>
            <p:cNvGrpSpPr>
              <a:grpSpLocks/>
            </p:cNvGrpSpPr>
            <p:nvPr/>
          </p:nvGrpSpPr>
          <p:grpSpPr bwMode="auto">
            <a:xfrm>
              <a:off x="0" y="3876"/>
              <a:ext cx="5757" cy="446"/>
              <a:chOff x="0" y="3871"/>
              <a:chExt cx="5757" cy="446"/>
            </a:xfrm>
          </p:grpSpPr>
          <p:pic>
            <p:nvPicPr>
              <p:cNvPr id="17414" name="Picture 6" descr="em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5" name="Picture 7" descr="emw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915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6" name="Picture 8" descr="em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830" y="3871"/>
                <a:ext cx="1927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7411" name="Прямоугольник 21"/>
          <p:cNvSpPr>
            <a:spLocks noChangeArrowheads="1"/>
          </p:cNvSpPr>
          <p:nvPr/>
        </p:nvSpPr>
        <p:spPr bwMode="auto">
          <a:xfrm>
            <a:off x="755650" y="2636838"/>
            <a:ext cx="6985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b="1">
                <a:solidFill>
                  <a:srgbClr val="003399"/>
                </a:solidFill>
                <a:latin typeface="Calibri" pitchFamily="34" charset="0"/>
              </a:rPr>
              <a:t>Permanent measures</a:t>
            </a:r>
            <a:endParaRPr lang="uk-UA" sz="6000" b="1">
              <a:solidFill>
                <a:srgbClr val="003399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P91704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6"/>
          <p:cNvSpPr>
            <a:spLocks/>
          </p:cNvSpPr>
          <p:nvPr/>
        </p:nvSpPr>
        <p:spPr bwMode="auto">
          <a:xfrm>
            <a:off x="179388" y="5876925"/>
            <a:ext cx="8964612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3200" b="1">
                <a:solidFill>
                  <a:schemeClr val="bg1"/>
                </a:solidFill>
                <a:latin typeface="Calibri" pitchFamily="34" charset="0"/>
              </a:rPr>
              <a:t>Cleaning up the old bike lane in Vel.Bereznyy</a:t>
            </a:r>
            <a:endParaRPr 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IMG_008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7238" y="-53975"/>
            <a:ext cx="10369551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6"/>
          <p:cNvSpPr>
            <a:spLocks/>
          </p:cNvSpPr>
          <p:nvPr/>
        </p:nvSpPr>
        <p:spPr bwMode="auto">
          <a:xfrm>
            <a:off x="-323850" y="0"/>
            <a:ext cx="97202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4800" b="1">
                <a:solidFill>
                  <a:srgbClr val="003399"/>
                </a:solidFill>
                <a:latin typeface="Calibri" pitchFamily="34" charset="0"/>
              </a:rPr>
              <a:t>Three new bus lines and </a:t>
            </a:r>
          </a:p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4800" b="1">
                <a:solidFill>
                  <a:srgbClr val="003399"/>
                </a:solidFill>
                <a:latin typeface="Calibri" pitchFamily="34" charset="0"/>
              </a:rPr>
              <a:t>bus stops in Perechyn</a:t>
            </a:r>
            <a:endParaRPr 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0" descr="P91575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1288"/>
            <a:ext cx="9331325" cy="6999288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4819" name="Rectangle 6"/>
          <p:cNvSpPr>
            <a:spLocks/>
          </p:cNvSpPr>
          <p:nvPr/>
        </p:nvSpPr>
        <p:spPr bwMode="auto">
          <a:xfrm>
            <a:off x="0" y="0"/>
            <a:ext cx="932338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en-US" sz="4000" b="1" dirty="0">
                <a:solidFill>
                  <a:schemeClr val="bg1"/>
                </a:solidFill>
                <a:latin typeface="+mj-lt"/>
              </a:rPr>
              <a:t>New pedestrians in 3 streets in Mukachevo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7"/>
          <p:cNvPicPr>
            <a:picLocks noChangeAspect="1" noChangeArrowheads="1"/>
          </p:cNvPicPr>
          <p:nvPr/>
        </p:nvPicPr>
        <p:blipFill>
          <a:blip r:embed="rId2" cstate="print">
            <a:lum bright="18000" contrast="18000"/>
          </a:blip>
          <a:srcRect/>
          <a:stretch>
            <a:fillRect/>
          </a:stretch>
        </p:blipFill>
        <p:spPr bwMode="auto">
          <a:xfrm>
            <a:off x="0" y="0"/>
            <a:ext cx="9110663" cy="6858000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1507" name="Rectangle 6"/>
          <p:cNvSpPr>
            <a:spLocks/>
          </p:cNvSpPr>
          <p:nvPr/>
        </p:nvSpPr>
        <p:spPr bwMode="auto">
          <a:xfrm>
            <a:off x="0" y="0"/>
            <a:ext cx="89995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4800" b="1">
                <a:solidFill>
                  <a:srgbClr val="003399"/>
                </a:solidFill>
                <a:latin typeface="Calibri" pitchFamily="34" charset="0"/>
              </a:rPr>
              <a:t>Ban of traffic in the center              of Mukachevo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Содержимое 6" descr="3I3G834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35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Содержимое 6" descr="2011092217404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6"/>
          <p:cNvSpPr>
            <a:spLocks/>
          </p:cNvSpPr>
          <p:nvPr/>
        </p:nvSpPr>
        <p:spPr bwMode="auto">
          <a:xfrm>
            <a:off x="-323850" y="6065838"/>
            <a:ext cx="99726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9388" indent="-273050" algn="ctr" eaLnBrk="0" hangingPunct="0">
              <a:spcBef>
                <a:spcPts val="6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sz="4800" b="1">
                <a:solidFill>
                  <a:srgbClr val="003399"/>
                </a:solidFill>
                <a:latin typeface="Calibri" pitchFamily="34" charset="0"/>
              </a:rPr>
              <a:t>1 km new bicycle lane in Uzhhorod</a:t>
            </a:r>
            <a:r>
              <a:rPr lang="uk-UA" sz="4800" b="1">
                <a:solidFill>
                  <a:srgbClr val="003399"/>
                </a:solidFill>
                <a:latin typeface="Calibri" pitchFamily="34" charset="0"/>
              </a:rPr>
              <a:t> </a:t>
            </a:r>
            <a:endParaRPr lang="en-US" sz="4800" b="1">
              <a:solidFill>
                <a:srgbClr val="003399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2710</TotalTime>
  <Words>398</Words>
  <Application>Microsoft Office PowerPoint</Application>
  <PresentationFormat>Diavetítés a képernyőre (4:3 oldalarány)</PresentationFormat>
  <Paragraphs>65</Paragraphs>
  <Slides>36</Slides>
  <Notes>12</Notes>
  <HiddenSlides>0</HiddenSlides>
  <MMClips>0</MMClips>
  <ScaleCrop>false</ScaleCrop>
  <HeadingPairs>
    <vt:vector size="6" baseType="variant">
      <vt:variant>
        <vt:lpstr>Téma</vt:lpstr>
      </vt:variant>
      <vt:variant>
        <vt:i4>1</vt:i4>
      </vt:variant>
      <vt:variant>
        <vt:lpstr>Beágyazott OLE kiszolgálók</vt:lpstr>
      </vt:variant>
      <vt:variant>
        <vt:i4>0</vt:i4>
      </vt:variant>
      <vt:variant>
        <vt:lpstr>Diacímek</vt:lpstr>
      </vt:variant>
      <vt:variant>
        <vt:i4>36</vt:i4>
      </vt:variant>
    </vt:vector>
  </HeadingPairs>
  <TitlesOfParts>
    <vt:vector size="37" baseType="lpstr">
      <vt:lpstr>Flow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Gejza Legen</dc:creator>
  <cp:lastModifiedBy>szervezes10</cp:lastModifiedBy>
  <cp:revision>232</cp:revision>
  <dcterms:created xsi:type="dcterms:W3CDTF">2011-02-02T13:07:55Z</dcterms:created>
  <dcterms:modified xsi:type="dcterms:W3CDTF">2012-05-24T06:08:48Z</dcterms:modified>
</cp:coreProperties>
</file>